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95" r:id="rId7"/>
  </p:sldMasterIdLst>
  <p:notesMasterIdLst>
    <p:notesMasterId r:id="rId21"/>
  </p:notesMasterIdLst>
  <p:sldIdLst>
    <p:sldId id="256" r:id="rId8"/>
    <p:sldId id="331" r:id="rId9"/>
    <p:sldId id="326" r:id="rId10"/>
    <p:sldId id="277" r:id="rId11"/>
    <p:sldId id="325" r:id="rId12"/>
    <p:sldId id="333" r:id="rId13"/>
    <p:sldId id="358" r:id="rId14"/>
    <p:sldId id="349" r:id="rId15"/>
    <p:sldId id="329" r:id="rId16"/>
    <p:sldId id="330" r:id="rId17"/>
    <p:sldId id="323" r:id="rId18"/>
    <p:sldId id="332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02AE4-29AF-4D03-8979-35F1332F23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C703D1-01FB-4797-9B5C-98F3BABC83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 states may have different transition dates </a:t>
          </a:r>
        </a:p>
      </dgm:t>
    </dgm:pt>
    <dgm:pt modelId="{82B0509F-0695-45A6-96BF-61EFA05A5AF2}" type="parTrans" cxnId="{C8011FF8-3182-4BA6-A296-233337352EE2}">
      <dgm:prSet/>
      <dgm:spPr/>
      <dgm:t>
        <a:bodyPr/>
        <a:lstStyle/>
        <a:p>
          <a:endParaRPr lang="en-US"/>
        </a:p>
      </dgm:t>
    </dgm:pt>
    <dgm:pt modelId="{9D74F383-E42F-4CC9-AB25-94FC6C79BC1A}" type="sibTrans" cxnId="{C8011FF8-3182-4BA6-A296-233337352EE2}">
      <dgm:prSet/>
      <dgm:spPr/>
      <dgm:t>
        <a:bodyPr/>
        <a:lstStyle/>
        <a:p>
          <a:endParaRPr lang="en-US"/>
        </a:p>
      </dgm:t>
    </dgm:pt>
    <dgm:pt modelId="{30CCF0FE-7EF0-4B20-8C4F-FDD6CF75AD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Many users will operate in both systems for a time</a:t>
          </a:r>
        </a:p>
      </dgm:t>
    </dgm:pt>
    <dgm:pt modelId="{1DB2A04B-16CC-4C3F-88E9-1F88E607FCF0}" type="parTrans" cxnId="{4DF52437-7676-4A51-B39C-B184D64BCDBC}">
      <dgm:prSet/>
      <dgm:spPr/>
      <dgm:t>
        <a:bodyPr/>
        <a:lstStyle/>
        <a:p>
          <a:endParaRPr lang="en-US"/>
        </a:p>
      </dgm:t>
    </dgm:pt>
    <dgm:pt modelId="{71C01153-0EAC-422B-A39D-C37B5B5BE857}" type="sibTrans" cxnId="{4DF52437-7676-4A51-B39C-B184D64BCDBC}">
      <dgm:prSet/>
      <dgm:spPr/>
      <dgm:t>
        <a:bodyPr/>
        <a:lstStyle/>
        <a:p>
          <a:endParaRPr lang="en-US"/>
        </a:p>
      </dgm:t>
    </dgm:pt>
    <dgm:pt modelId="{5E1F8A01-283F-4123-8369-E7CFCDEC58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Both system will have messaging and tools to help guide users</a:t>
          </a:r>
        </a:p>
      </dgm:t>
    </dgm:pt>
    <dgm:pt modelId="{9043A4B6-D9F7-45CF-AE3E-B47E2E500CC8}" type="parTrans" cxnId="{0F0971B2-0185-4973-8522-7662CA9EFF6E}">
      <dgm:prSet/>
      <dgm:spPr/>
      <dgm:t>
        <a:bodyPr/>
        <a:lstStyle/>
        <a:p>
          <a:endParaRPr lang="en-US"/>
        </a:p>
      </dgm:t>
    </dgm:pt>
    <dgm:pt modelId="{D3FA1A71-0E84-48AE-ADD6-A7C64DC674C1}" type="sibTrans" cxnId="{0F0971B2-0185-4973-8522-7662CA9EFF6E}">
      <dgm:prSet/>
      <dgm:spPr/>
      <dgm:t>
        <a:bodyPr/>
        <a:lstStyle/>
        <a:p>
          <a:endParaRPr lang="en-US"/>
        </a:p>
      </dgm:t>
    </dgm:pt>
    <dgm:pt modelId="{2D4B2DCD-D8DF-481B-83CE-74864ABD44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Early adopters will inform next steps and the longer-term roadmap</a:t>
          </a:r>
        </a:p>
      </dgm:t>
    </dgm:pt>
    <dgm:pt modelId="{816D5C9F-A0D2-4BB9-81CC-D20654F21F18}" type="parTrans" cxnId="{D9D1418F-2764-49D0-944B-0766657D4295}">
      <dgm:prSet/>
      <dgm:spPr/>
      <dgm:t>
        <a:bodyPr/>
        <a:lstStyle/>
        <a:p>
          <a:endParaRPr lang="en-US"/>
        </a:p>
      </dgm:t>
    </dgm:pt>
    <dgm:pt modelId="{814C3D3D-64D5-45BA-A3A9-FF8230811B33}" type="sibTrans" cxnId="{D9D1418F-2764-49D0-944B-0766657D4295}">
      <dgm:prSet/>
      <dgm:spPr/>
      <dgm:t>
        <a:bodyPr/>
        <a:lstStyle/>
        <a:p>
          <a:endParaRPr lang="en-US"/>
        </a:p>
      </dgm:t>
    </dgm:pt>
    <dgm:pt modelId="{94C53545-8B08-44CC-BA12-DE63374F9987}" type="pres">
      <dgm:prSet presAssocID="{C1C02AE4-29AF-4D03-8979-35F1332F2347}" presName="root" presStyleCnt="0">
        <dgm:presLayoutVars>
          <dgm:dir/>
          <dgm:resizeHandles val="exact"/>
        </dgm:presLayoutVars>
      </dgm:prSet>
      <dgm:spPr/>
    </dgm:pt>
    <dgm:pt modelId="{5E49E9C1-130A-441B-9887-AD3B2CD9D26D}" type="pres">
      <dgm:prSet presAssocID="{23C703D1-01FB-4797-9B5C-98F3BABC8383}" presName="compNode" presStyleCnt="0"/>
      <dgm:spPr/>
    </dgm:pt>
    <dgm:pt modelId="{E2F2C826-CC87-4F4B-BA19-D0D0B792F6CB}" type="pres">
      <dgm:prSet presAssocID="{23C703D1-01FB-4797-9B5C-98F3BABC8383}" presName="bgRect" presStyleLbl="bgShp" presStyleIdx="0" presStyleCnt="4"/>
      <dgm:spPr/>
    </dgm:pt>
    <dgm:pt modelId="{0276889D-A6D7-42D9-8978-C3EE94155746}" type="pres">
      <dgm:prSet presAssocID="{23C703D1-01FB-4797-9B5C-98F3BABC838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814C844-90F2-4023-8E8E-5082E789F1A9}" type="pres">
      <dgm:prSet presAssocID="{23C703D1-01FB-4797-9B5C-98F3BABC8383}" presName="spaceRect" presStyleCnt="0"/>
      <dgm:spPr/>
    </dgm:pt>
    <dgm:pt modelId="{ACFA52ED-8395-4E9D-86BE-436956B9FD1D}" type="pres">
      <dgm:prSet presAssocID="{23C703D1-01FB-4797-9B5C-98F3BABC8383}" presName="parTx" presStyleLbl="revTx" presStyleIdx="0" presStyleCnt="4">
        <dgm:presLayoutVars>
          <dgm:chMax val="0"/>
          <dgm:chPref val="0"/>
        </dgm:presLayoutVars>
      </dgm:prSet>
      <dgm:spPr/>
    </dgm:pt>
    <dgm:pt modelId="{425B1F9B-0360-4EE4-90D3-D854AB3D570C}" type="pres">
      <dgm:prSet presAssocID="{9D74F383-E42F-4CC9-AB25-94FC6C79BC1A}" presName="sibTrans" presStyleCnt="0"/>
      <dgm:spPr/>
    </dgm:pt>
    <dgm:pt modelId="{04D172DB-148E-4DFF-A073-CD33108676DB}" type="pres">
      <dgm:prSet presAssocID="{30CCF0FE-7EF0-4B20-8C4F-FDD6CF75ADF6}" presName="compNode" presStyleCnt="0"/>
      <dgm:spPr/>
    </dgm:pt>
    <dgm:pt modelId="{746873E8-A1FB-4DE4-993E-8A1DCE1925A2}" type="pres">
      <dgm:prSet presAssocID="{30CCF0FE-7EF0-4B20-8C4F-FDD6CF75ADF6}" presName="bgRect" presStyleLbl="bgShp" presStyleIdx="1" presStyleCnt="4"/>
      <dgm:spPr/>
    </dgm:pt>
    <dgm:pt modelId="{021CDE9F-32B6-4F06-9E41-57C0AEC869D1}" type="pres">
      <dgm:prSet presAssocID="{30CCF0FE-7EF0-4B20-8C4F-FDD6CF75AD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3FC9984-36DD-4715-8A48-5D0EA89DDF4F}" type="pres">
      <dgm:prSet presAssocID="{30CCF0FE-7EF0-4B20-8C4F-FDD6CF75ADF6}" presName="spaceRect" presStyleCnt="0"/>
      <dgm:spPr/>
    </dgm:pt>
    <dgm:pt modelId="{AA2327A9-B97A-4B67-8B38-AA8B2C6A1C33}" type="pres">
      <dgm:prSet presAssocID="{30CCF0FE-7EF0-4B20-8C4F-FDD6CF75ADF6}" presName="parTx" presStyleLbl="revTx" presStyleIdx="1" presStyleCnt="4">
        <dgm:presLayoutVars>
          <dgm:chMax val="0"/>
          <dgm:chPref val="0"/>
        </dgm:presLayoutVars>
      </dgm:prSet>
      <dgm:spPr/>
    </dgm:pt>
    <dgm:pt modelId="{7B0FB58F-1F13-4FFE-A8AA-F20ED63A4894}" type="pres">
      <dgm:prSet presAssocID="{71C01153-0EAC-422B-A39D-C37B5B5BE857}" presName="sibTrans" presStyleCnt="0"/>
      <dgm:spPr/>
    </dgm:pt>
    <dgm:pt modelId="{11D266B8-CD75-4538-8F1E-434A37C5A4F8}" type="pres">
      <dgm:prSet presAssocID="{5E1F8A01-283F-4123-8369-E7CFCDEC5813}" presName="compNode" presStyleCnt="0"/>
      <dgm:spPr/>
    </dgm:pt>
    <dgm:pt modelId="{DD123DCE-E671-48FC-90C1-61F991E130E2}" type="pres">
      <dgm:prSet presAssocID="{5E1F8A01-283F-4123-8369-E7CFCDEC5813}" presName="bgRect" presStyleLbl="bgShp" presStyleIdx="2" presStyleCnt="4"/>
      <dgm:spPr/>
    </dgm:pt>
    <dgm:pt modelId="{A941A8D3-C43A-40DF-B33B-4BF53AC0D3D7}" type="pres">
      <dgm:prSet presAssocID="{5E1F8A01-283F-4123-8369-E7CFCDEC58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5A2124E-4D96-40A1-B0F7-3E313C8913C6}" type="pres">
      <dgm:prSet presAssocID="{5E1F8A01-283F-4123-8369-E7CFCDEC5813}" presName="spaceRect" presStyleCnt="0"/>
      <dgm:spPr/>
    </dgm:pt>
    <dgm:pt modelId="{A36884E5-77A2-4B27-89CB-D94D910F7D47}" type="pres">
      <dgm:prSet presAssocID="{5E1F8A01-283F-4123-8369-E7CFCDEC5813}" presName="parTx" presStyleLbl="revTx" presStyleIdx="2" presStyleCnt="4">
        <dgm:presLayoutVars>
          <dgm:chMax val="0"/>
          <dgm:chPref val="0"/>
        </dgm:presLayoutVars>
      </dgm:prSet>
      <dgm:spPr/>
    </dgm:pt>
    <dgm:pt modelId="{D37902F0-7A85-48D5-A77B-DB1263A2094F}" type="pres">
      <dgm:prSet presAssocID="{D3FA1A71-0E84-48AE-ADD6-A7C64DC674C1}" presName="sibTrans" presStyleCnt="0"/>
      <dgm:spPr/>
    </dgm:pt>
    <dgm:pt modelId="{EF144B5E-B9E2-4133-8086-BE1E6D562CFB}" type="pres">
      <dgm:prSet presAssocID="{2D4B2DCD-D8DF-481B-83CE-74864ABD4498}" presName="compNode" presStyleCnt="0"/>
      <dgm:spPr/>
    </dgm:pt>
    <dgm:pt modelId="{1E2D63A2-5BFA-4CED-9B6D-33DF3CCBFEBC}" type="pres">
      <dgm:prSet presAssocID="{2D4B2DCD-D8DF-481B-83CE-74864ABD4498}" presName="bgRect" presStyleLbl="bgShp" presStyleIdx="3" presStyleCnt="4"/>
      <dgm:spPr/>
    </dgm:pt>
    <dgm:pt modelId="{9EC7D8DC-61CA-4E00-A878-4E6294E95167}" type="pres">
      <dgm:prSet presAssocID="{2D4B2DCD-D8DF-481B-83CE-74864ABD449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5BBC969-A8F2-405B-B118-4380EDF48D76}" type="pres">
      <dgm:prSet presAssocID="{2D4B2DCD-D8DF-481B-83CE-74864ABD4498}" presName="spaceRect" presStyleCnt="0"/>
      <dgm:spPr/>
    </dgm:pt>
    <dgm:pt modelId="{23579A51-6EC5-47ED-AFB8-511CB8EE153C}" type="pres">
      <dgm:prSet presAssocID="{2D4B2DCD-D8DF-481B-83CE-74864ABD449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DF52437-7676-4A51-B39C-B184D64BCDBC}" srcId="{C1C02AE4-29AF-4D03-8979-35F1332F2347}" destId="{30CCF0FE-7EF0-4B20-8C4F-FDD6CF75ADF6}" srcOrd="1" destOrd="0" parTransId="{1DB2A04B-16CC-4C3F-88E9-1F88E607FCF0}" sibTransId="{71C01153-0EAC-422B-A39D-C37B5B5BE857}"/>
    <dgm:cxn modelId="{7E0EEE5D-32BE-4E74-8134-1F0BE6EFCFED}" type="presOf" srcId="{30CCF0FE-7EF0-4B20-8C4F-FDD6CF75ADF6}" destId="{AA2327A9-B97A-4B67-8B38-AA8B2C6A1C33}" srcOrd="0" destOrd="0" presId="urn:microsoft.com/office/officeart/2018/2/layout/IconVerticalSolidList"/>
    <dgm:cxn modelId="{D9D1418F-2764-49D0-944B-0766657D4295}" srcId="{C1C02AE4-29AF-4D03-8979-35F1332F2347}" destId="{2D4B2DCD-D8DF-481B-83CE-74864ABD4498}" srcOrd="3" destOrd="0" parTransId="{816D5C9F-A0D2-4BB9-81CC-D20654F21F18}" sibTransId="{814C3D3D-64D5-45BA-A3A9-FF8230811B33}"/>
    <dgm:cxn modelId="{F7BEE895-C16E-49BE-9187-5C749D7E9EBA}" type="presOf" srcId="{5E1F8A01-283F-4123-8369-E7CFCDEC5813}" destId="{A36884E5-77A2-4B27-89CB-D94D910F7D47}" srcOrd="0" destOrd="0" presId="urn:microsoft.com/office/officeart/2018/2/layout/IconVerticalSolidList"/>
    <dgm:cxn modelId="{0F0971B2-0185-4973-8522-7662CA9EFF6E}" srcId="{C1C02AE4-29AF-4D03-8979-35F1332F2347}" destId="{5E1F8A01-283F-4123-8369-E7CFCDEC5813}" srcOrd="2" destOrd="0" parTransId="{9043A4B6-D9F7-45CF-AE3E-B47E2E500CC8}" sibTransId="{D3FA1A71-0E84-48AE-ADD6-A7C64DC674C1}"/>
    <dgm:cxn modelId="{CC096CBB-0054-4687-9A23-E3CE4EB85E58}" type="presOf" srcId="{C1C02AE4-29AF-4D03-8979-35F1332F2347}" destId="{94C53545-8B08-44CC-BA12-DE63374F9987}" srcOrd="0" destOrd="0" presId="urn:microsoft.com/office/officeart/2018/2/layout/IconVerticalSolidList"/>
    <dgm:cxn modelId="{4F055CBD-205E-47C4-BA54-E133D8E763BF}" type="presOf" srcId="{23C703D1-01FB-4797-9B5C-98F3BABC8383}" destId="{ACFA52ED-8395-4E9D-86BE-436956B9FD1D}" srcOrd="0" destOrd="0" presId="urn:microsoft.com/office/officeart/2018/2/layout/IconVerticalSolidList"/>
    <dgm:cxn modelId="{275BC3DA-3338-463D-B0D7-098B1A7ADBEC}" type="presOf" srcId="{2D4B2DCD-D8DF-481B-83CE-74864ABD4498}" destId="{23579A51-6EC5-47ED-AFB8-511CB8EE153C}" srcOrd="0" destOrd="0" presId="urn:microsoft.com/office/officeart/2018/2/layout/IconVerticalSolidList"/>
    <dgm:cxn modelId="{C8011FF8-3182-4BA6-A296-233337352EE2}" srcId="{C1C02AE4-29AF-4D03-8979-35F1332F2347}" destId="{23C703D1-01FB-4797-9B5C-98F3BABC8383}" srcOrd="0" destOrd="0" parTransId="{82B0509F-0695-45A6-96BF-61EFA05A5AF2}" sibTransId="{9D74F383-E42F-4CC9-AB25-94FC6C79BC1A}"/>
    <dgm:cxn modelId="{B9F537DB-FA71-4DF9-9CAA-24913D4A1333}" type="presParOf" srcId="{94C53545-8B08-44CC-BA12-DE63374F9987}" destId="{5E49E9C1-130A-441B-9887-AD3B2CD9D26D}" srcOrd="0" destOrd="0" presId="urn:microsoft.com/office/officeart/2018/2/layout/IconVerticalSolidList"/>
    <dgm:cxn modelId="{8112169C-A9AB-47DA-830D-16788A3931B5}" type="presParOf" srcId="{5E49E9C1-130A-441B-9887-AD3B2CD9D26D}" destId="{E2F2C826-CC87-4F4B-BA19-D0D0B792F6CB}" srcOrd="0" destOrd="0" presId="urn:microsoft.com/office/officeart/2018/2/layout/IconVerticalSolidList"/>
    <dgm:cxn modelId="{444396FE-1959-4487-9B4D-06CAA060B629}" type="presParOf" srcId="{5E49E9C1-130A-441B-9887-AD3B2CD9D26D}" destId="{0276889D-A6D7-42D9-8978-C3EE94155746}" srcOrd="1" destOrd="0" presId="urn:microsoft.com/office/officeart/2018/2/layout/IconVerticalSolidList"/>
    <dgm:cxn modelId="{946444AF-3C1F-46D1-A2B3-9536D45588AE}" type="presParOf" srcId="{5E49E9C1-130A-441B-9887-AD3B2CD9D26D}" destId="{B814C844-90F2-4023-8E8E-5082E789F1A9}" srcOrd="2" destOrd="0" presId="urn:microsoft.com/office/officeart/2018/2/layout/IconVerticalSolidList"/>
    <dgm:cxn modelId="{1EADB7D5-4E10-4087-898F-BC1E2A957B08}" type="presParOf" srcId="{5E49E9C1-130A-441B-9887-AD3B2CD9D26D}" destId="{ACFA52ED-8395-4E9D-86BE-436956B9FD1D}" srcOrd="3" destOrd="0" presId="urn:microsoft.com/office/officeart/2018/2/layout/IconVerticalSolidList"/>
    <dgm:cxn modelId="{EC7A424B-ECF3-4A61-9F10-B8CF7ED56DD7}" type="presParOf" srcId="{94C53545-8B08-44CC-BA12-DE63374F9987}" destId="{425B1F9B-0360-4EE4-90D3-D854AB3D570C}" srcOrd="1" destOrd="0" presId="urn:microsoft.com/office/officeart/2018/2/layout/IconVerticalSolidList"/>
    <dgm:cxn modelId="{921A16F7-B5CE-40D8-898B-C9994558B818}" type="presParOf" srcId="{94C53545-8B08-44CC-BA12-DE63374F9987}" destId="{04D172DB-148E-4DFF-A073-CD33108676DB}" srcOrd="2" destOrd="0" presId="urn:microsoft.com/office/officeart/2018/2/layout/IconVerticalSolidList"/>
    <dgm:cxn modelId="{0F317803-E1E4-4296-8B4F-3760D94C328B}" type="presParOf" srcId="{04D172DB-148E-4DFF-A073-CD33108676DB}" destId="{746873E8-A1FB-4DE4-993E-8A1DCE1925A2}" srcOrd="0" destOrd="0" presId="urn:microsoft.com/office/officeart/2018/2/layout/IconVerticalSolidList"/>
    <dgm:cxn modelId="{6B92D31E-39C7-4CB5-88C9-AF947D444609}" type="presParOf" srcId="{04D172DB-148E-4DFF-A073-CD33108676DB}" destId="{021CDE9F-32B6-4F06-9E41-57C0AEC869D1}" srcOrd="1" destOrd="0" presId="urn:microsoft.com/office/officeart/2018/2/layout/IconVerticalSolidList"/>
    <dgm:cxn modelId="{E5AB116F-7335-4C94-BEE1-A323A8475F98}" type="presParOf" srcId="{04D172DB-148E-4DFF-A073-CD33108676DB}" destId="{63FC9984-36DD-4715-8A48-5D0EA89DDF4F}" srcOrd="2" destOrd="0" presId="urn:microsoft.com/office/officeart/2018/2/layout/IconVerticalSolidList"/>
    <dgm:cxn modelId="{F0D6CA08-442E-40A5-A2EA-0533B2BA4D7F}" type="presParOf" srcId="{04D172DB-148E-4DFF-A073-CD33108676DB}" destId="{AA2327A9-B97A-4B67-8B38-AA8B2C6A1C33}" srcOrd="3" destOrd="0" presId="urn:microsoft.com/office/officeart/2018/2/layout/IconVerticalSolidList"/>
    <dgm:cxn modelId="{8C0BB130-FC67-404F-9688-5B496D22F4B7}" type="presParOf" srcId="{94C53545-8B08-44CC-BA12-DE63374F9987}" destId="{7B0FB58F-1F13-4FFE-A8AA-F20ED63A4894}" srcOrd="3" destOrd="0" presId="urn:microsoft.com/office/officeart/2018/2/layout/IconVerticalSolidList"/>
    <dgm:cxn modelId="{57712823-04B3-4AF2-8AAE-C2B1132CB699}" type="presParOf" srcId="{94C53545-8B08-44CC-BA12-DE63374F9987}" destId="{11D266B8-CD75-4538-8F1E-434A37C5A4F8}" srcOrd="4" destOrd="0" presId="urn:microsoft.com/office/officeart/2018/2/layout/IconVerticalSolidList"/>
    <dgm:cxn modelId="{C53C8AE7-B44F-4656-BD20-8D0FF7BD7EEC}" type="presParOf" srcId="{11D266B8-CD75-4538-8F1E-434A37C5A4F8}" destId="{DD123DCE-E671-48FC-90C1-61F991E130E2}" srcOrd="0" destOrd="0" presId="urn:microsoft.com/office/officeart/2018/2/layout/IconVerticalSolidList"/>
    <dgm:cxn modelId="{97A28B91-BE95-4DA8-995C-CF50F83BFA64}" type="presParOf" srcId="{11D266B8-CD75-4538-8F1E-434A37C5A4F8}" destId="{A941A8D3-C43A-40DF-B33B-4BF53AC0D3D7}" srcOrd="1" destOrd="0" presId="urn:microsoft.com/office/officeart/2018/2/layout/IconVerticalSolidList"/>
    <dgm:cxn modelId="{FB342B2A-FF73-4A5D-A571-284EF8F27EC0}" type="presParOf" srcId="{11D266B8-CD75-4538-8F1E-434A37C5A4F8}" destId="{E5A2124E-4D96-40A1-B0F7-3E313C8913C6}" srcOrd="2" destOrd="0" presId="urn:microsoft.com/office/officeart/2018/2/layout/IconVerticalSolidList"/>
    <dgm:cxn modelId="{99552970-7918-48E4-84AE-E36537B0E2A3}" type="presParOf" srcId="{11D266B8-CD75-4538-8F1E-434A37C5A4F8}" destId="{A36884E5-77A2-4B27-89CB-D94D910F7D47}" srcOrd="3" destOrd="0" presId="urn:microsoft.com/office/officeart/2018/2/layout/IconVerticalSolidList"/>
    <dgm:cxn modelId="{20C3547F-DE3A-45C0-8478-DDE1706A5240}" type="presParOf" srcId="{94C53545-8B08-44CC-BA12-DE63374F9987}" destId="{D37902F0-7A85-48D5-A77B-DB1263A2094F}" srcOrd="5" destOrd="0" presId="urn:microsoft.com/office/officeart/2018/2/layout/IconVerticalSolidList"/>
    <dgm:cxn modelId="{592180BF-81DE-42FF-81EB-640084061215}" type="presParOf" srcId="{94C53545-8B08-44CC-BA12-DE63374F9987}" destId="{EF144B5E-B9E2-4133-8086-BE1E6D562CFB}" srcOrd="6" destOrd="0" presId="urn:microsoft.com/office/officeart/2018/2/layout/IconVerticalSolidList"/>
    <dgm:cxn modelId="{C552F97E-5EED-45A0-96F2-A11004FE61CA}" type="presParOf" srcId="{EF144B5E-B9E2-4133-8086-BE1E6D562CFB}" destId="{1E2D63A2-5BFA-4CED-9B6D-33DF3CCBFEBC}" srcOrd="0" destOrd="0" presId="urn:microsoft.com/office/officeart/2018/2/layout/IconVerticalSolidList"/>
    <dgm:cxn modelId="{EDF5AC94-0721-4CB7-A7A5-0AC51DA1DE79}" type="presParOf" srcId="{EF144B5E-B9E2-4133-8086-BE1E6D562CFB}" destId="{9EC7D8DC-61CA-4E00-A878-4E6294E95167}" srcOrd="1" destOrd="0" presId="urn:microsoft.com/office/officeart/2018/2/layout/IconVerticalSolidList"/>
    <dgm:cxn modelId="{8ACF729A-8F19-4DCF-9E30-A89FBE8DBC0E}" type="presParOf" srcId="{EF144B5E-B9E2-4133-8086-BE1E6D562CFB}" destId="{05BBC969-A8F2-405B-B118-4380EDF48D76}" srcOrd="2" destOrd="0" presId="urn:microsoft.com/office/officeart/2018/2/layout/IconVerticalSolidList"/>
    <dgm:cxn modelId="{C5321C52-7602-42A0-B97E-37548FEBA47B}" type="presParOf" srcId="{EF144B5E-B9E2-4133-8086-BE1E6D562CFB}" destId="{23579A51-6EC5-47ED-AFB8-511CB8EE153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2C826-CC87-4F4B-BA19-D0D0B792F6CB}">
      <dsp:nvSpPr>
        <dsp:cNvPr id="0" name=""/>
        <dsp:cNvSpPr/>
      </dsp:nvSpPr>
      <dsp:spPr>
        <a:xfrm>
          <a:off x="0" y="1585"/>
          <a:ext cx="10335600" cy="803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6889D-A6D7-42D9-8978-C3EE94155746}">
      <dsp:nvSpPr>
        <dsp:cNvPr id="0" name=""/>
        <dsp:cNvSpPr/>
      </dsp:nvSpPr>
      <dsp:spPr>
        <a:xfrm>
          <a:off x="243041" y="182359"/>
          <a:ext cx="441893" cy="4418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A52ED-8395-4E9D-86BE-436956B9FD1D}">
      <dsp:nvSpPr>
        <dsp:cNvPr id="0" name=""/>
        <dsp:cNvSpPr/>
      </dsp:nvSpPr>
      <dsp:spPr>
        <a:xfrm>
          <a:off x="927976" y="1585"/>
          <a:ext cx="9407623" cy="803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31" tIns="85031" rIns="85031" bIns="850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EA states may have different transition dates </a:t>
          </a:r>
        </a:p>
      </dsp:txBody>
      <dsp:txXfrm>
        <a:off x="927976" y="1585"/>
        <a:ext cx="9407623" cy="803443"/>
      </dsp:txXfrm>
    </dsp:sp>
    <dsp:sp modelId="{746873E8-A1FB-4DE4-993E-8A1DCE1925A2}">
      <dsp:nvSpPr>
        <dsp:cNvPr id="0" name=""/>
        <dsp:cNvSpPr/>
      </dsp:nvSpPr>
      <dsp:spPr>
        <a:xfrm>
          <a:off x="0" y="1005889"/>
          <a:ext cx="10335600" cy="803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CDE9F-32B6-4F06-9E41-57C0AEC869D1}">
      <dsp:nvSpPr>
        <dsp:cNvPr id="0" name=""/>
        <dsp:cNvSpPr/>
      </dsp:nvSpPr>
      <dsp:spPr>
        <a:xfrm>
          <a:off x="243041" y="1186663"/>
          <a:ext cx="441893" cy="4418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327A9-B97A-4B67-8B38-AA8B2C6A1C33}">
      <dsp:nvSpPr>
        <dsp:cNvPr id="0" name=""/>
        <dsp:cNvSpPr/>
      </dsp:nvSpPr>
      <dsp:spPr>
        <a:xfrm>
          <a:off x="927976" y="1005889"/>
          <a:ext cx="9407623" cy="803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31" tIns="85031" rIns="85031" bIns="850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Many users will operate in both systems for a time</a:t>
          </a:r>
        </a:p>
      </dsp:txBody>
      <dsp:txXfrm>
        <a:off x="927976" y="1005889"/>
        <a:ext cx="9407623" cy="803443"/>
      </dsp:txXfrm>
    </dsp:sp>
    <dsp:sp modelId="{DD123DCE-E671-48FC-90C1-61F991E130E2}">
      <dsp:nvSpPr>
        <dsp:cNvPr id="0" name=""/>
        <dsp:cNvSpPr/>
      </dsp:nvSpPr>
      <dsp:spPr>
        <a:xfrm>
          <a:off x="0" y="2010192"/>
          <a:ext cx="10335600" cy="803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1A8D3-C43A-40DF-B33B-4BF53AC0D3D7}">
      <dsp:nvSpPr>
        <dsp:cNvPr id="0" name=""/>
        <dsp:cNvSpPr/>
      </dsp:nvSpPr>
      <dsp:spPr>
        <a:xfrm>
          <a:off x="243041" y="2190967"/>
          <a:ext cx="441893" cy="4418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884E5-77A2-4B27-89CB-D94D910F7D47}">
      <dsp:nvSpPr>
        <dsp:cNvPr id="0" name=""/>
        <dsp:cNvSpPr/>
      </dsp:nvSpPr>
      <dsp:spPr>
        <a:xfrm>
          <a:off x="927976" y="2010192"/>
          <a:ext cx="9407623" cy="803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31" tIns="85031" rIns="85031" bIns="850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Both system will have messaging and tools to help guide users</a:t>
          </a:r>
        </a:p>
      </dsp:txBody>
      <dsp:txXfrm>
        <a:off x="927976" y="2010192"/>
        <a:ext cx="9407623" cy="803443"/>
      </dsp:txXfrm>
    </dsp:sp>
    <dsp:sp modelId="{1E2D63A2-5BFA-4CED-9B6D-33DF3CCBFEBC}">
      <dsp:nvSpPr>
        <dsp:cNvPr id="0" name=""/>
        <dsp:cNvSpPr/>
      </dsp:nvSpPr>
      <dsp:spPr>
        <a:xfrm>
          <a:off x="0" y="3014496"/>
          <a:ext cx="10335600" cy="8034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7D8DC-61CA-4E00-A878-4E6294E95167}">
      <dsp:nvSpPr>
        <dsp:cNvPr id="0" name=""/>
        <dsp:cNvSpPr/>
      </dsp:nvSpPr>
      <dsp:spPr>
        <a:xfrm>
          <a:off x="243041" y="3195271"/>
          <a:ext cx="441893" cy="4418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79A51-6EC5-47ED-AFB8-511CB8EE153C}">
      <dsp:nvSpPr>
        <dsp:cNvPr id="0" name=""/>
        <dsp:cNvSpPr/>
      </dsp:nvSpPr>
      <dsp:spPr>
        <a:xfrm>
          <a:off x="927976" y="3014496"/>
          <a:ext cx="9407623" cy="803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31" tIns="85031" rIns="85031" bIns="850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Early adopters will inform next steps and the longer-term roadmap</a:t>
          </a:r>
        </a:p>
      </dsp:txBody>
      <dsp:txXfrm>
        <a:off x="927976" y="3014496"/>
        <a:ext cx="9407623" cy="803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B76C6-D6AB-4AB2-A215-5D36D94EFF3B}" type="datetimeFigureOut"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A827-561E-4E76-9F85-6959C6D4DF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US" smtClean="0"/>
              <a:pPr/>
              <a:t>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573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54441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1B8C-14E8-76A9-E9C0-E486EDEF0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B6A06-F81B-BFD5-2D61-CA00AAF81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D30CF-D330-9F5C-73C8-F2874C9AE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CD6E0-DADB-87AC-9D94-6A0110A8B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3163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7641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3D064-B9FA-A878-9883-544CC44B0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83693-F2DF-077D-B078-CAD3667F7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F7C60-3B3E-3C0D-D3D3-C0C09B741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E284-63DE-6159-01EE-DDCF976A0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74869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AC24-8463-4EC1-AC3E-DEA9C58A57F9}" type="datetime1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A7EC7-856D-F814-394C-D734CA63A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63AB1-9ABF-E25C-46DE-1949DABDE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34D88-D065-A09C-3549-4A6C9D494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1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198" userDrawn="1">
          <p15:clr>
            <a:srgbClr val="FBAE40"/>
          </p15:clr>
        </p15:guide>
        <p15:guide id="3" pos="4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069238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9335" y="1093509"/>
            <a:ext cx="4964489" cy="422320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745600-A424-475F-98DA-7B428623C4AF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1E3535-E268-4B1F-B2FB-91821FDA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99" y="1114424"/>
            <a:ext cx="4069238" cy="538164"/>
          </a:xfrm>
        </p:spPr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4E4B8-72B0-6576-F13D-EE8B7B983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3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  <p15:guide id="2" pos="33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63AB1-9ABF-E25C-46DE-1949DABDE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A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795" y="6137138"/>
            <a:ext cx="2011680" cy="24171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60948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00419" y="3602038"/>
            <a:ext cx="4653404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/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0419" y="4287818"/>
            <a:ext cx="4653403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E77732F-5754-4CFE-A971-EAC0406E3B57}" type="datetime4">
              <a:rPr lang="en-US" smtClean="0"/>
              <a:t>January 29, 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B08F9-2C35-7976-6BCE-3DFDCA3F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96" y="2512541"/>
            <a:ext cx="4564622" cy="6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8511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43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AF841-E8DA-495F-8CB6-44789F241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9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1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>
          <p15:clr>
            <a:srgbClr val="FBAE40"/>
          </p15:clr>
        </p15:guide>
        <p15:guide id="2" pos="3198">
          <p15:clr>
            <a:srgbClr val="FBAE40"/>
          </p15:clr>
        </p15:guide>
        <p15:guide id="3" pos="41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+ watermark + NAIC-SERF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59ADFE-710A-394B-A06C-32397AFD8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1681" r="21451" b="45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7613" y="1112839"/>
            <a:ext cx="10336212" cy="239712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7612" y="3602038"/>
            <a:ext cx="10336213" cy="165576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 algn="l">
              <a:buFont typeface="Avenir Next LT Pro" panose="020B0504020202020204" pitchFamily="34" charset="0"/>
              <a:buChar char="​"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B6689E26-7520-BC32-C836-F1376DF4E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46" y="6339505"/>
            <a:ext cx="2020127" cy="242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1C4F8-1085-013F-A9A9-5EC9E77873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80" y="356250"/>
            <a:ext cx="3573280" cy="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32" r:id="rId2"/>
    <p:sldLayoutId id="2147483792" r:id="rId3"/>
    <p:sldLayoutId id="2147483775" r:id="rId4"/>
    <p:sldLayoutId id="2147483788" r:id="rId5"/>
    <p:sldLayoutId id="2147483787" r:id="rId6"/>
    <p:sldLayoutId id="2147483778" r:id="rId7"/>
    <p:sldLayoutId id="214748379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6" Type="http://schemas.openxmlformats.org/officeDocument/2006/relationships/hyperlink" Target="https://naic.webex.com/naic/ldr.php?RCID=b8e2a4cdfaa4cb128203405646bf3c83" TargetMode="Externa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979E-A067-4828-917F-6A4CA2EE85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8C2FE-03EE-4EDC-9D08-FA98D6B8DF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E635A9C-35B0-AC4E-B103-E1057A2F6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419" y="3602038"/>
            <a:ext cx="4653404" cy="7860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SERFF Product Steering Committee</a:t>
            </a:r>
          </a:p>
          <a:p>
            <a:r>
              <a:rPr lang="en-US"/>
              <a:t>November 19, 2025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9E0C31C-55C9-5D48-6F8A-2CBD50E441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B7C984B2-CBBB-95E6-097D-DDA67E89EE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2265" r="21037"/>
          <a:stretch/>
        </p:blipFill>
        <p:spPr>
          <a:xfrm>
            <a:off x="0" y="-1"/>
            <a:ext cx="6096000" cy="686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B5B8C-A882-B673-DC4B-B911EF8711AC}"/>
              </a:ext>
            </a:extLst>
          </p:cNvPr>
          <p:cNvSpPr txBox="1"/>
          <p:nvPr/>
        </p:nvSpPr>
        <p:spPr>
          <a:xfrm>
            <a:off x="6897077" y="4796693"/>
            <a:ext cx="4884615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baseline="0" dirty="0">
                <a:latin typeface="Avenir Next LT Pro"/>
              </a:rPr>
              <a:t>Recording link:</a:t>
            </a:r>
            <a:r>
              <a:rPr lang="en-US" sz="1800" baseline="0" dirty="0">
                <a:solidFill>
                  <a:srgbClr val="FFFFFF"/>
                </a:solidFill>
                <a:latin typeface="Avenir Next LT Pro"/>
              </a:rPr>
              <a:t> </a:t>
            </a:r>
            <a:r>
              <a:rPr lang="en-US" sz="1800" u="sng" strike="noStrike" baseline="0" dirty="0">
                <a:solidFill>
                  <a:srgbClr val="0563C1"/>
                </a:solidFill>
                <a:latin typeface="Avenir Next LT Pro"/>
                <a:hlinkClick r:id="rId6"/>
              </a:rPr>
              <a:t>https://naic.webex.com/naic/ldr.php?RCID=b8e2a4cdfaa4cb128203405646bf3c83</a:t>
            </a:r>
            <a:r>
              <a:rPr lang="en-US" sz="1800" baseline="0" dirty="0">
                <a:solidFill>
                  <a:srgbClr val="FFFFFF"/>
                </a:solidFill>
                <a:latin typeface="Avenir Next LT Pro"/>
              </a:rPr>
              <a:t> </a:t>
            </a:r>
            <a:endParaRPr lang="en-US"/>
          </a:p>
          <a:p>
            <a:pPr algn="ctr"/>
            <a:endParaRPr lang="en-US" sz="2000" dirty="0" err="1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0373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0272-B30F-0227-71B8-2C7D54F3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85C3653-38E6-1004-0353-50336E02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08" y="598976"/>
            <a:ext cx="11205552" cy="56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BA0B6-DFA8-48C5-E55D-E86D9712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6058-4C6D-F221-1DAC-FACC3A99453A}"/>
              </a:ext>
            </a:extLst>
          </p:cNvPr>
          <p:cNvSpPr>
            <a:spLocks noGrp="1"/>
          </p:cNvSpPr>
          <p:nvPr/>
        </p:nvSpPr>
        <p:spPr>
          <a:xfrm>
            <a:off x="1014046" y="910846"/>
            <a:ext cx="10334626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2025 Meeting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D3DC9-F210-BC8B-1AA7-14461112BD45}"/>
              </a:ext>
            </a:extLst>
          </p:cNvPr>
          <p:cNvSpPr txBox="1"/>
          <p:nvPr/>
        </p:nvSpPr>
        <p:spPr>
          <a:xfrm>
            <a:off x="1012093" y="1793631"/>
            <a:ext cx="9024815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400" i="1">
                <a:cs typeface="Arial"/>
              </a:rPr>
              <a:t>December 17*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1500" i="1">
              <a:cs typeface="Arial"/>
            </a:endParaRPr>
          </a:p>
          <a:p>
            <a:r>
              <a:rPr lang="en-US" sz="1200" i="1">
                <a:cs typeface="Arial"/>
              </a:rPr>
              <a:t>*Off typical cadence due to holiday.</a:t>
            </a:r>
          </a:p>
          <a:p>
            <a:pPr marL="457200" indent="-457200">
              <a:buFont typeface="Arial"/>
              <a:buChar char="•"/>
            </a:pPr>
            <a:endParaRPr lang="en-US" sz="2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21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C40A-679D-68F5-2833-40D42AD3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68" y="909270"/>
            <a:ext cx="10335600" cy="538164"/>
          </a:xfrm>
        </p:spPr>
        <p:txBody>
          <a:bodyPr/>
          <a:lstStyle/>
          <a:p>
            <a:r>
              <a:rPr lang="en-US"/>
              <a:t>2026 Meeting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E342-A1B3-4C43-5336-18201C89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968" y="1871784"/>
            <a:ext cx="10335600" cy="4376371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>
                <a:latin typeface="Avenir Next LT Pro"/>
              </a:rPr>
              <a:t>January 28</a:t>
            </a:r>
            <a:endParaRPr lang="en-US"/>
          </a:p>
          <a:p>
            <a:pPr marL="251460" indent="-251460"/>
            <a:r>
              <a:rPr lang="en-US">
                <a:latin typeface="Avenir Next LT Pro"/>
              </a:rPr>
              <a:t>February 25</a:t>
            </a:r>
          </a:p>
          <a:p>
            <a:pPr marL="251460" indent="-251460"/>
            <a:r>
              <a:rPr lang="en-US">
                <a:solidFill>
                  <a:srgbClr val="FF0000"/>
                </a:solidFill>
                <a:latin typeface="Avenir Next LT Pro"/>
              </a:rPr>
              <a:t>Tuesday, March 31</a:t>
            </a:r>
          </a:p>
          <a:p>
            <a:pPr marL="251460" indent="-251460"/>
            <a:r>
              <a:rPr lang="en-US">
                <a:latin typeface="Avenir Next LT Pro"/>
              </a:rPr>
              <a:t>April 22</a:t>
            </a:r>
          </a:p>
          <a:p>
            <a:pPr marL="251460" indent="-251460"/>
            <a:r>
              <a:rPr lang="en-US">
                <a:latin typeface="Avenir Next LT Pro"/>
              </a:rPr>
              <a:t>May 27</a:t>
            </a:r>
          </a:p>
          <a:p>
            <a:pPr marL="251460" indent="-251460"/>
            <a:r>
              <a:rPr lang="en-US">
                <a:latin typeface="Avenir Next LT Pro"/>
              </a:rPr>
              <a:t>June 24</a:t>
            </a:r>
          </a:p>
          <a:p>
            <a:pPr marL="251460" indent="-251460"/>
            <a:r>
              <a:rPr lang="en-US">
                <a:latin typeface="Avenir Next LT Pro"/>
              </a:rPr>
              <a:t>July 22</a:t>
            </a:r>
          </a:p>
          <a:p>
            <a:pPr marL="251460" indent="-251460"/>
            <a:r>
              <a:rPr lang="en-US">
                <a:latin typeface="Avenir Next LT Pro"/>
              </a:rPr>
              <a:t>August 26</a:t>
            </a:r>
          </a:p>
          <a:p>
            <a:pPr marL="251460" indent="-251460"/>
            <a:r>
              <a:rPr lang="en-US">
                <a:latin typeface="Avenir Next LT Pro"/>
              </a:rPr>
              <a:t>September 23</a:t>
            </a:r>
          </a:p>
          <a:p>
            <a:pPr marL="251460" indent="-251460"/>
            <a:r>
              <a:rPr lang="en-US">
                <a:latin typeface="Avenir Next LT Pro"/>
              </a:rPr>
              <a:t>October 28</a:t>
            </a:r>
          </a:p>
          <a:p>
            <a:pPr marL="251460" indent="-251460"/>
            <a:r>
              <a:rPr lang="en-US">
                <a:solidFill>
                  <a:srgbClr val="FF0000"/>
                </a:solidFill>
                <a:latin typeface="Avenir Next LT Pro"/>
              </a:rPr>
              <a:t>November 18</a:t>
            </a:r>
          </a:p>
          <a:p>
            <a:pPr marL="251460" indent="-251460"/>
            <a:r>
              <a:rPr lang="en-US">
                <a:solidFill>
                  <a:srgbClr val="FF0000"/>
                </a:solidFill>
                <a:latin typeface="Avenir Next LT Pro"/>
              </a:rPr>
              <a:t>December 16</a:t>
            </a:r>
          </a:p>
          <a:p>
            <a:pPr marL="251460" indent="-25146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75E9C-A9BE-2B2A-2647-F5D66026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18665-D0CD-81BF-30FD-3BD985C2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1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EE81F-4F6E-7361-E593-422739EAC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C1EA-DC9A-EF01-F95F-4AB930D98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7613" y="772528"/>
            <a:ext cx="10336212" cy="2397124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A9A2F-5B6D-6533-294B-5ECEC12A3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r>
              <a:rPr lang="en-US"/>
              <a:t>serffmodernizationquestions@naic.org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CA378-98C6-2E89-B8EA-B22211FE670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D9D6-05DB-6EC7-7814-B9953389B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3386-2748-88DE-1137-B1005E4443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D138-D532-CCA7-7392-DBEC5E0F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PSC Membership Turnover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1716A-2C33-7BD0-5E62-33712A22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057399"/>
            <a:ext cx="3164985" cy="34167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/>
              <a:t>2025 Turnover: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4EC7B-25CD-E067-AB3D-6ED131CD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3BD28-64D6-2235-F905-7EE48669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B3E7B8-D760-27ED-92D4-F7B3F4EB6752}"/>
              </a:ext>
            </a:extLst>
          </p:cNvPr>
          <p:cNvSpPr txBox="1">
            <a:spLocks/>
          </p:cNvSpPr>
          <p:nvPr/>
        </p:nvSpPr>
        <p:spPr>
          <a:xfrm>
            <a:off x="7096368" y="2053491"/>
            <a:ext cx="3164985" cy="3416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2026 Appointments:</a:t>
            </a:r>
          </a:p>
          <a:p>
            <a:pPr marL="251460" indent="-251460">
              <a:buFont typeface="Arial" panose="020B0504020202020204" pitchFamily="34" charset="0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DEF7D9-E344-6EBC-A3B4-5F19F4CFED5F}"/>
              </a:ext>
            </a:extLst>
          </p:cNvPr>
          <p:cNvSpPr txBox="1">
            <a:spLocks/>
          </p:cNvSpPr>
          <p:nvPr/>
        </p:nvSpPr>
        <p:spPr>
          <a:xfrm>
            <a:off x="1215291" y="2639645"/>
            <a:ext cx="4688985" cy="22271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/>
              <a:t>Rosemary Raszka, VT</a:t>
            </a:r>
          </a:p>
          <a:p>
            <a:pPr marL="251460" indent="-251460"/>
            <a:r>
              <a:rPr lang="en-US"/>
              <a:t>Kris Fabian, CT</a:t>
            </a:r>
          </a:p>
          <a:p>
            <a:pPr marL="251460" indent="-251460"/>
            <a:r>
              <a:rPr lang="en-US"/>
              <a:t>Connie Van Slyke, NE</a:t>
            </a:r>
          </a:p>
          <a:p>
            <a:pPr marL="251460" indent="-251460"/>
            <a:r>
              <a:rPr lang="en-US"/>
              <a:t>Ken Williamson, AL</a:t>
            </a:r>
          </a:p>
          <a:p>
            <a:pPr marL="251460" indent="-251460"/>
            <a:r>
              <a:rPr lang="en-US"/>
              <a:t>Cecily Garris, Delta Dental</a:t>
            </a:r>
          </a:p>
          <a:p>
            <a:pPr marL="251460" indent="-251460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736758-82E7-BF37-6718-AB91AF6A371B}"/>
              </a:ext>
            </a:extLst>
          </p:cNvPr>
          <p:cNvSpPr txBox="1">
            <a:spLocks/>
          </p:cNvSpPr>
          <p:nvPr/>
        </p:nvSpPr>
        <p:spPr>
          <a:xfrm>
            <a:off x="7096367" y="2639644"/>
            <a:ext cx="4688985" cy="28621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/>
              <a:t>Maureen Motter, OH</a:t>
            </a:r>
          </a:p>
          <a:p>
            <a:pPr marL="251460" indent="-251460"/>
            <a:r>
              <a:rPr lang="en-US"/>
              <a:t>Tom </a:t>
            </a:r>
            <a:r>
              <a:rPr lang="en-US" err="1"/>
              <a:t>Zuppan</a:t>
            </a:r>
            <a:r>
              <a:rPr lang="en-US"/>
              <a:t>, AZ</a:t>
            </a:r>
          </a:p>
          <a:p>
            <a:pPr marL="251460" indent="-251460"/>
            <a:r>
              <a:rPr lang="en-US"/>
              <a:t>Beverly Brand, CA</a:t>
            </a:r>
          </a:p>
          <a:p>
            <a:pPr marL="251460" indent="-251460"/>
            <a:r>
              <a:rPr lang="en-US"/>
              <a:t>Jillian Wallin, Allianz</a:t>
            </a:r>
          </a:p>
          <a:p>
            <a:pPr marL="251460" indent="-251460"/>
            <a:r>
              <a:rPr lang="en-US" i="1"/>
              <a:t>1 State Seat Pending Response</a:t>
            </a:r>
          </a:p>
          <a:p>
            <a:pPr marL="251460" indent="-251460"/>
            <a:r>
              <a:rPr lang="en-US" i="1"/>
              <a:t>1 State P&amp;C Seat Open </a:t>
            </a:r>
          </a:p>
          <a:p>
            <a:pPr marL="251460" indent="-251460"/>
            <a:endParaRPr lang="en-US"/>
          </a:p>
          <a:p>
            <a:pPr marL="251460" indent="-251460"/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99612-3C03-31FA-9BA2-E128C9D62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7F2D-F6E2-DDC2-8F4F-184DFFCD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07" y="977655"/>
            <a:ext cx="10335600" cy="538164"/>
          </a:xfrm>
        </p:spPr>
        <p:txBody>
          <a:bodyPr/>
          <a:lstStyle/>
          <a:p>
            <a:r>
              <a:rPr lang="en-US"/>
              <a:t>Roll-Call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84D45-0C0F-3399-2147-C630CC1EA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07" y="1881553"/>
            <a:ext cx="10335600" cy="4229832"/>
          </a:xfrm>
        </p:spPr>
        <p:txBody>
          <a:bodyPr vert="horz" lIns="0" tIns="0" rIns="0" bIns="0" rtlCol="0" anchor="t">
            <a:noAutofit/>
          </a:bodyPr>
          <a:lstStyle/>
          <a:p>
            <a:pPr marL="252095" lvl="1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755650" indent="-251460"/>
            <a:endParaRPr lang="en-US" sz="1600">
              <a:solidFill>
                <a:srgbClr val="1D1C1D"/>
              </a:solidFill>
            </a:endParaRPr>
          </a:p>
          <a:p>
            <a:pPr marL="755650" indent="-251460"/>
            <a:endParaRPr lang="en-US">
              <a:solidFill>
                <a:srgbClr val="1D1C1D"/>
              </a:solidFill>
            </a:endParaRPr>
          </a:p>
          <a:p>
            <a:pPr marL="755650" lvl="2" indent="-251460">
              <a:buFont typeface="Arial" panose="020B05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C38B-6A39-F829-419A-59FCD4848D48}"/>
              </a:ext>
            </a:extLst>
          </p:cNvPr>
          <p:cNvSpPr txBox="1"/>
          <p:nvPr/>
        </p:nvSpPr>
        <p:spPr>
          <a:xfrm>
            <a:off x="1131793" y="1882587"/>
            <a:ext cx="10542723" cy="2371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>
                <a:ea typeface="+mn-lt"/>
                <a:cs typeface="+mn-lt"/>
              </a:rPr>
              <a:t>• Roll will be called for current PSC members only</a:t>
            </a:r>
            <a:endParaRPr lang="en-US">
              <a:ea typeface="+mn-lt"/>
              <a:cs typeface="+mn-lt"/>
            </a:endParaRP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Membership turnover is in progress</a:t>
            </a:r>
          </a:p>
          <a:p>
            <a:pPr>
              <a:lnSpc>
                <a:spcPct val="200000"/>
              </a:lnSpc>
            </a:pPr>
            <a:r>
              <a:rPr lang="en-US" sz="2000">
                <a:ea typeface="+mn-lt"/>
                <a:cs typeface="+mn-lt"/>
              </a:rPr>
              <a:t>• Interested parties who called in and wish their attendance to be recorded can email adysart@naic.org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6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close-up of a checklist&#10;&#10;AI-generated content may be incorrect.">
            <a:extLst>
              <a:ext uri="{FF2B5EF4-FFF2-40B4-BE49-F238E27FC236}">
                <a16:creationId xmlns:a16="http://schemas.microsoft.com/office/drawing/2014/main" id="{6626013A-8AB0-DB4B-DA5F-75C820CFBC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014" r="25014"/>
          <a:stretch/>
        </p:blipFill>
        <p:spPr>
          <a:xfrm>
            <a:off x="699930" y="560294"/>
            <a:ext cx="4405308" cy="54286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C01D-2261-8B17-5164-E7C0D76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999" y="1116000"/>
            <a:ext cx="5397825" cy="538164"/>
          </a:xfrm>
        </p:spPr>
        <p:txBody>
          <a:bodyPr vert="horz" lIns="0" tIns="0" rIns="0" bIns="0" rtlCol="0" anchor="b">
            <a:normAutofit/>
          </a:bodyPr>
          <a:lstStyle/>
          <a:p>
            <a:pPr marL="251460" indent="-251460"/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62DDD-0EE0-99F9-5AF3-1EC9AE9E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999" y="2057399"/>
            <a:ext cx="5397825" cy="3819525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lnSpc>
                <a:spcPct val="200000"/>
              </a:lnSpc>
            </a:pPr>
            <a:r>
              <a:rPr lang="en-US"/>
              <a:t>Development Update</a:t>
            </a:r>
          </a:p>
          <a:p>
            <a:pPr marL="251460" indent="-251460">
              <a:lnSpc>
                <a:spcPct val="200000"/>
              </a:lnSpc>
            </a:pPr>
            <a:r>
              <a:rPr lang="en-US"/>
              <a:t>Open Q&amp;A (Menti)</a:t>
            </a:r>
          </a:p>
          <a:p>
            <a:pPr marL="251460" indent="-251460">
              <a:lnSpc>
                <a:spcPct val="200000"/>
              </a:lnSpc>
            </a:pPr>
            <a:r>
              <a:rPr lang="en-US"/>
              <a:t>2025 / 2026 Meeting Dates</a:t>
            </a:r>
          </a:p>
          <a:p>
            <a:pPr marL="251460" indent="-25146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5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E59AC-7A7E-37F8-ED9A-7E33D1E0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7191-E314-AB46-2095-B9E8E5CE4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/>
              <a:t>Development Update</a:t>
            </a:r>
            <a:br>
              <a:rPr lang="en-US"/>
            </a:br>
            <a:endParaRPr lang="en-US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E4D58-8129-DE0F-A0B0-69EBA2C64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680B9-E93A-2030-3F36-C73A17412E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45F0-217D-8041-EFA4-0889CEBEEB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54303-EF8C-441F-DEF3-C39923F7DD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5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9304-B9E9-FCAD-8B1E-151358C8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76D12-3576-C03A-6839-1ED9729EB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Continuing to address production support issues</a:t>
            </a:r>
          </a:p>
          <a:p>
            <a:pPr marL="251460" indent="-251460"/>
            <a:endParaRPr lang="en-US"/>
          </a:p>
          <a:p>
            <a:pPr marL="251460" indent="-251460"/>
            <a:r>
              <a:rPr lang="en-US"/>
              <a:t>Building out enhancements and new features for state and industry based on feedback.</a:t>
            </a:r>
          </a:p>
          <a:p>
            <a:pPr marL="251460" indent="-251460"/>
            <a:endParaRPr lang="en-US"/>
          </a:p>
          <a:p>
            <a:pPr marL="251460" indent="-251460"/>
            <a:r>
              <a:rPr lang="en-US"/>
              <a:t>Continuing development of the state filing functionality for Early Adopters</a:t>
            </a:r>
          </a:p>
          <a:p>
            <a:pPr marL="251460" indent="-25146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09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5D2B-0FDF-FC59-7D85-F92AE63C2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6792-82B8-3B5F-4FBD-8AD032A5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37543"/>
            <a:ext cx="10335600" cy="538164"/>
          </a:xfrm>
        </p:spPr>
        <p:txBody>
          <a:bodyPr/>
          <a:lstStyle/>
          <a:p>
            <a:r>
              <a:rPr lang="en-US"/>
              <a:t>Early</a:t>
            </a:r>
            <a:r>
              <a:rPr lang="en-US" b="0"/>
              <a:t> </a:t>
            </a:r>
            <a:r>
              <a:rPr lang="en-US"/>
              <a:t>Adopter States</a:t>
            </a:r>
          </a:p>
        </p:txBody>
      </p:sp>
      <p:pic>
        <p:nvPicPr>
          <p:cNvPr id="6" name="Content Placeholder 6" descr="A map of the united states of america&#10;&#10;AI-generated content may be incorrect.">
            <a:extLst>
              <a:ext uri="{FF2B5EF4-FFF2-40B4-BE49-F238E27FC236}">
                <a16:creationId xmlns:a16="http://schemas.microsoft.com/office/drawing/2014/main" id="{1550130A-4CD4-1B74-C66F-C00A8F275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922292" y="1831375"/>
            <a:ext cx="6347416" cy="4454887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EA8FF-C554-60B4-CC6B-A09ECA57F2A2}"/>
              </a:ext>
            </a:extLst>
          </p:cNvPr>
          <p:cNvSpPr txBox="1"/>
          <p:nvPr/>
        </p:nvSpPr>
        <p:spPr>
          <a:xfrm>
            <a:off x="2015382" y="2290631"/>
            <a:ext cx="9539417" cy="3640611"/>
          </a:xfrm>
          <a:prstGeom prst="rect">
            <a:avLst/>
          </a:prstGeom>
          <a:noFill/>
        </p:spPr>
        <p:txBody>
          <a:bodyPr wrap="square" lIns="0" tIns="0" rIns="0" bIns="0" numCol="2" rtlCol="0"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Arizona – P&amp;C and LAH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Arkansas – P&amp;C and LAH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California – LAH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Connecticut – P&amp;C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Maine – P&amp;C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Missouri – P&amp;C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Nebraska – P&amp;C and LAH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North Dakota – P&amp;C and LAH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Oklahoma - LAH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Vermont – P&amp;C</a:t>
            </a:r>
          </a:p>
        </p:txBody>
      </p:sp>
    </p:spTree>
    <p:extLst>
      <p:ext uri="{BB962C8B-B14F-4D97-AF65-F5344CB8AC3E}">
        <p14:creationId xmlns:p14="http://schemas.microsoft.com/office/powerpoint/2010/main" val="330565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AD00C-57A3-9825-9EFE-753C7FDCD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CA1F-73B5-DC0B-091C-7644B257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Co-Existence &amp; Transition Timelines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8DE5401-5C3A-F966-0784-E0A91524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91920" y="6433200"/>
            <a:ext cx="641732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6F98D42-F7CA-4ADF-8715-82CC52D4D915}" type="datetime1">
              <a:rPr lang="en-US" smtClean="0"/>
              <a:pPr>
                <a:spcAft>
                  <a:spcPts val="600"/>
                </a:spcAft>
              </a:pPr>
              <a:t>1/29/2026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C4602C4-9715-94C1-19A2-823770CF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304" y="6433200"/>
            <a:ext cx="335521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3AA811B-2EBD-4900-905E-5BE20644961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34E10793-50DD-1FA6-43C1-151D37E458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3872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9E8F-A425-6FCE-0CDF-14713385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D27E-D2FE-1588-95AF-321097AC5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/>
              <a:t>Open Q&amp;A </a:t>
            </a:r>
            <a:br>
              <a:rPr lang="en-US"/>
            </a:br>
            <a:r>
              <a:rPr lang="en-US"/>
              <a:t>Menti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84205-1181-5155-F524-3389B93B0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1FF69-9199-E114-CEF1-759EB4F17F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B14B-82F8-09CC-34BB-81B196B9A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EECB6-B4FC-EEA8-3DF4-D507E9BAC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39771"/>
      </p:ext>
    </p:extLst>
  </p:cSld>
  <p:clrMapOvr>
    <a:masterClrMapping/>
  </p:clrMapOvr>
</p:sld>
</file>

<file path=ppt/theme/theme1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Type xmlns="ab0a68de-8067-4d02-b9a9-3471864b92a1">Meeting Presentation</ItemType>
    <Year xmlns="ab0a68de-8067-4d02-b9a9-3471864b92a1">2025</Yea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9D06FD1E248E4F969FAA4108632602" ma:contentTypeVersion="8" ma:contentTypeDescription="Create a new document." ma:contentTypeScope="" ma:versionID="486a47a5255a346502c5d5f4db33737c">
  <xsd:schema xmlns:xsd="http://www.w3.org/2001/XMLSchema" xmlns:xs="http://www.w3.org/2001/XMLSchema" xmlns:p="http://schemas.microsoft.com/office/2006/metadata/properties" xmlns:ns2="ab0a68de-8067-4d02-b9a9-3471864b92a1" xmlns:ns3="f933e4e2-b1ab-4be3-bd5b-27fe7816f9f4" targetNamespace="http://schemas.microsoft.com/office/2006/metadata/properties" ma:root="true" ma:fieldsID="dfdd5e69df7ce18aebab79190d3a6133" ns2:_="" ns3:_="">
    <xsd:import namespace="ab0a68de-8067-4d02-b9a9-3471864b92a1"/>
    <xsd:import namespace="f933e4e2-b1ab-4be3-bd5b-27fe7816f9f4"/>
    <xsd:element name="properties">
      <xsd:complexType>
        <xsd:sequence>
          <xsd:element name="documentManagement">
            <xsd:complexType>
              <xsd:all>
                <xsd:element ref="ns2:ItemTyp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Yea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a68de-8067-4d02-b9a9-3471864b92a1" elementFormDefault="qualified">
    <xsd:import namespace="http://schemas.microsoft.com/office/2006/documentManagement/types"/>
    <xsd:import namespace="http://schemas.microsoft.com/office/infopath/2007/PartnerControls"/>
    <xsd:element name="ItemType" ma:index="8" nillable="true" ma:displayName="Item Type" ma:format="Dropdown" ma:internalName="ItemType">
      <xsd:simpleType>
        <xsd:restriction base="dms:Choice">
          <xsd:enumeration value="Meeting Agenda"/>
          <xsd:enumeration value="Meeting Presentation"/>
          <xsd:enumeration value="Meeting Summary"/>
          <xsd:enumeration value="Meeting Recording"/>
          <xsd:enumeration value="SERFF Modernization"/>
          <xsd:enumeration value="Roll Call"/>
          <xsd:enumeration value="Procedures"/>
          <xsd:enumeration value="Membership Turnover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Year" ma:index="13" nillable="true" ma:displayName="Year" ma:description="Items that are connected to a specific year" ma:format="Dropdown" ma:internalName="Year">
      <xsd:simpleType>
        <xsd:restriction base="dms:Choice"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3e4e2-b1ab-4be3-bd5b-27fe7816f9f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7608192631259876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0E4AA50D-82B8-4483-9A15-87DBDD517E0D}">
  <ds:schemaRefs>
    <ds:schemaRef ds:uri="ab0a68de-8067-4d02-b9a9-3471864b92a1"/>
    <ds:schemaRef ds:uri="f933e4e2-b1ab-4be3-bd5b-27fe7816f9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742CB1-9194-4FC2-8E5A-954E7FF34B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8571BD-D5DE-4F22-A55B-C8CD153DCB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0a68de-8067-4d02-b9a9-3471864b92a1"/>
    <ds:schemaRef ds:uri="f933e4e2-b1ab-4be3-bd5b-27fe7816f9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1554F6B-DC5E-4BA5-A134-B14B6A3AE002}">
  <ds:schemaRefs/>
</ds:datastoreItem>
</file>

<file path=customXml/itemProps5.xml><?xml version="1.0" encoding="utf-8"?>
<ds:datastoreItem xmlns:ds="http://schemas.openxmlformats.org/officeDocument/2006/customXml" ds:itemID="{D2C3A0A5-E845-4A19-A39A-784C83FB77C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5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NAIC Generic</vt:lpstr>
      <vt:lpstr>NAIC Generic</vt:lpstr>
      <vt:lpstr>PowerPoint Presentation</vt:lpstr>
      <vt:lpstr>PSC Membership Turnover</vt:lpstr>
      <vt:lpstr>Roll-Call</vt:lpstr>
      <vt:lpstr>Agenda</vt:lpstr>
      <vt:lpstr>Development Update </vt:lpstr>
      <vt:lpstr>Development Update</vt:lpstr>
      <vt:lpstr>Early Adopter States</vt:lpstr>
      <vt:lpstr>Co-Existence &amp; Transition Timelines</vt:lpstr>
      <vt:lpstr>Open Q&amp;A  Menti</vt:lpstr>
      <vt:lpstr>PowerPoint Presentation</vt:lpstr>
      <vt:lpstr>PowerPoint Presentation</vt:lpstr>
      <vt:lpstr>2026 Meeting Dates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18</cp:revision>
  <dcterms:created xsi:type="dcterms:W3CDTF">2025-04-02T13:31:57Z</dcterms:created>
  <dcterms:modified xsi:type="dcterms:W3CDTF">2026-01-29T19:22:02Z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0x010100E39D06FD1E248E4F969FAA4108632602</vt:lpwstr>
  </property>
</Properties>
</file>