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95" r:id="rId7"/>
  </p:sldMasterIdLst>
  <p:notesMasterIdLst>
    <p:notesMasterId r:id="rId35"/>
  </p:notesMasterIdLst>
  <p:sldIdLst>
    <p:sldId id="256" r:id="rId8"/>
    <p:sldId id="326" r:id="rId9"/>
    <p:sldId id="277" r:id="rId10"/>
    <p:sldId id="325" r:id="rId11"/>
    <p:sldId id="333" r:id="rId12"/>
    <p:sldId id="329" r:id="rId13"/>
    <p:sldId id="352" r:id="rId14"/>
    <p:sldId id="367" r:id="rId15"/>
    <p:sldId id="368" r:id="rId16"/>
    <p:sldId id="351" r:id="rId17"/>
    <p:sldId id="330" r:id="rId18"/>
    <p:sldId id="350" r:id="rId19"/>
    <p:sldId id="353" r:id="rId20"/>
    <p:sldId id="364" r:id="rId21"/>
    <p:sldId id="356" r:id="rId22"/>
    <p:sldId id="359" r:id="rId23"/>
    <p:sldId id="358" r:id="rId24"/>
    <p:sldId id="357" r:id="rId25"/>
    <p:sldId id="362" r:id="rId26"/>
    <p:sldId id="355" r:id="rId27"/>
    <p:sldId id="360" r:id="rId28"/>
    <p:sldId id="361" r:id="rId29"/>
    <p:sldId id="363" r:id="rId30"/>
    <p:sldId id="365" r:id="rId31"/>
    <p:sldId id="366" r:id="rId32"/>
    <p:sldId id="332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26F7D6-4509-153C-E7FA-12C06343E016}" v="11" dt="2026-01-28T13:49:57.953"/>
    <p1510:client id="{467178B2-ED93-FE42-3CD4-FAB8DBF9ADEA}" v="556" dt="2026-01-29T19:45:56.698"/>
    <p1510:client id="{4EB780CB-49C2-F11B-054D-A3DF0D3226F2}" v="454" dt="2026-01-28T00:19:55.529"/>
    <p1510:client id="{5BB16CD3-CFEA-50CD-77F9-AE481EFD58E6}" v="16" dt="2026-01-28T00:23:01.933"/>
    <p1510:client id="{858C5A11-89B5-83AB-4F8B-C46DFA9628A4}" v="47" dt="2026-01-28T16:13:35.314"/>
    <p1510:client id="{95017DDA-0C3D-9916-061B-CF6DDA4EA880}" v="152" dt="2026-01-28T18:13:14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6ED51-5852-462D-A7CE-BD09FC8AE06F}" type="doc">
      <dgm:prSet loTypeId="urn:microsoft.com/office/officeart/2005/8/layout/vProcess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451071-47FB-45C7-8634-69EE469CB19F}">
      <dgm:prSet/>
      <dgm:spPr/>
      <dgm:t>
        <a:bodyPr/>
        <a:lstStyle/>
        <a:p>
          <a:pPr rtl="0"/>
          <a:r>
            <a:rPr lang="en-US">
              <a:ea typeface="+mn-ea"/>
              <a:cs typeface="+mn-cs"/>
            </a:rPr>
            <a:t>SERFF implemented NAIC Single Sign </a:t>
          </a:r>
          <a:r>
            <a:rPr lang="en-US">
              <a:latin typeface="Avenir Next LT Pro"/>
              <a:ea typeface="+mn-ea"/>
              <a:cs typeface="+mn-cs"/>
            </a:rPr>
            <a:t>On </a:t>
          </a:r>
          <a:r>
            <a:rPr lang="en-US">
              <a:ea typeface="+mn-ea"/>
              <a:cs typeface="+mn-cs"/>
            </a:rPr>
            <a:t>as </a:t>
          </a:r>
          <a:r>
            <a:rPr lang="en-US" i="1">
              <a:ea typeface="+mn-ea"/>
              <a:cs typeface="+mn-cs"/>
            </a:rPr>
            <a:t>an optional login method </a:t>
          </a:r>
          <a:r>
            <a:rPr lang="en-US">
              <a:latin typeface="Avenir Next LT Pro"/>
              <a:ea typeface="+mn-ea"/>
              <a:cs typeface="+mn-cs"/>
            </a:rPr>
            <a:t>last fall</a:t>
          </a:r>
          <a:r>
            <a:rPr lang="en-US">
              <a:ea typeface="+mn-ea"/>
              <a:cs typeface="+mn-cs"/>
            </a:rPr>
            <a:t>. </a:t>
          </a:r>
        </a:p>
      </dgm:t>
    </dgm:pt>
    <dgm:pt modelId="{A526A5A1-52B4-4442-8B6C-88A2E839DF72}" type="parTrans" cxnId="{7CA61E70-D268-4EFE-8AC6-B6700212DB93}">
      <dgm:prSet/>
      <dgm:spPr/>
      <dgm:t>
        <a:bodyPr/>
        <a:lstStyle/>
        <a:p>
          <a:endParaRPr lang="en-US"/>
        </a:p>
      </dgm:t>
    </dgm:pt>
    <dgm:pt modelId="{D8ECEF32-CF81-49B7-A9A5-87487882D2FB}" type="sibTrans" cxnId="{7CA61E70-D268-4EFE-8AC6-B6700212DB93}">
      <dgm:prSet/>
      <dgm:spPr/>
      <dgm:t>
        <a:bodyPr/>
        <a:lstStyle/>
        <a:p>
          <a:endParaRPr lang="en-US"/>
        </a:p>
      </dgm:t>
    </dgm:pt>
    <dgm:pt modelId="{8747C473-2071-480A-9EBD-36B554829171}">
      <dgm:prSet/>
      <dgm:spPr/>
      <dgm:t>
        <a:bodyPr/>
        <a:lstStyle/>
        <a:p>
          <a:r>
            <a:rPr lang="en-US">
              <a:ea typeface="+mn-ea"/>
              <a:cs typeface="+mn-cs"/>
            </a:rPr>
            <a:t>Our support team has been working to gradually transition users. </a:t>
          </a:r>
        </a:p>
      </dgm:t>
    </dgm:pt>
    <dgm:pt modelId="{BC5BF416-8675-4E2F-9203-2371F6AA10E5}" type="parTrans" cxnId="{9063D9B3-E0F1-4E2C-9859-73B3452965E0}">
      <dgm:prSet/>
      <dgm:spPr/>
      <dgm:t>
        <a:bodyPr/>
        <a:lstStyle/>
        <a:p>
          <a:endParaRPr lang="en-US"/>
        </a:p>
      </dgm:t>
    </dgm:pt>
    <dgm:pt modelId="{243F6863-AC15-4E43-9369-278EDC2B9F0A}" type="sibTrans" cxnId="{9063D9B3-E0F1-4E2C-9859-73B3452965E0}">
      <dgm:prSet/>
      <dgm:spPr/>
      <dgm:t>
        <a:bodyPr/>
        <a:lstStyle/>
        <a:p>
          <a:endParaRPr lang="en-US"/>
        </a:p>
      </dgm:t>
    </dgm:pt>
    <dgm:pt modelId="{314B925F-BF9B-4FF8-A713-8BE215B2D5B9}">
      <dgm:prSet/>
      <dgm:spPr/>
      <dgm:t>
        <a:bodyPr/>
        <a:lstStyle/>
        <a:p>
          <a:r>
            <a:rPr lang="en-US">
              <a:ea typeface="+mn-ea"/>
              <a:cs typeface="+mn-cs"/>
            </a:rPr>
            <a:t>Over the next six weeks, Okta will become </a:t>
          </a:r>
          <a:r>
            <a:rPr lang="en-US" i="1">
              <a:ea typeface="+mn-ea"/>
              <a:cs typeface="+mn-cs"/>
            </a:rPr>
            <a:t>the only login method</a:t>
          </a:r>
          <a:r>
            <a:rPr lang="en-US">
              <a:ea typeface="+mn-ea"/>
              <a:cs typeface="+mn-cs"/>
            </a:rPr>
            <a:t>. </a:t>
          </a:r>
        </a:p>
      </dgm:t>
    </dgm:pt>
    <dgm:pt modelId="{DE0C2DB2-A81C-42AE-9E15-EAE43E8F193C}" type="parTrans" cxnId="{9FF26737-0198-4CD1-BE2D-D088714677D9}">
      <dgm:prSet/>
      <dgm:spPr/>
      <dgm:t>
        <a:bodyPr/>
        <a:lstStyle/>
        <a:p>
          <a:endParaRPr lang="en-US"/>
        </a:p>
      </dgm:t>
    </dgm:pt>
    <dgm:pt modelId="{7EE4C07B-C6A0-4AED-B392-7D51262984A4}" type="sibTrans" cxnId="{9FF26737-0198-4CD1-BE2D-D088714677D9}">
      <dgm:prSet/>
      <dgm:spPr/>
      <dgm:t>
        <a:bodyPr/>
        <a:lstStyle/>
        <a:p>
          <a:endParaRPr lang="en-US"/>
        </a:p>
      </dgm:t>
    </dgm:pt>
    <dgm:pt modelId="{0B4092A8-C2DC-45EB-80CF-A06234FB9ECE}" type="pres">
      <dgm:prSet presAssocID="{7B66ED51-5852-462D-A7CE-BD09FC8AE06F}" presName="outerComposite" presStyleCnt="0">
        <dgm:presLayoutVars>
          <dgm:chMax val="5"/>
          <dgm:dir/>
          <dgm:resizeHandles val="exact"/>
        </dgm:presLayoutVars>
      </dgm:prSet>
      <dgm:spPr/>
    </dgm:pt>
    <dgm:pt modelId="{61DE446F-2065-414B-8761-0C0CEE33D2B1}" type="pres">
      <dgm:prSet presAssocID="{7B66ED51-5852-462D-A7CE-BD09FC8AE06F}" presName="dummyMaxCanvas" presStyleCnt="0">
        <dgm:presLayoutVars/>
      </dgm:prSet>
      <dgm:spPr/>
    </dgm:pt>
    <dgm:pt modelId="{13325A64-B6B8-4EC9-A68A-E2A722A62356}" type="pres">
      <dgm:prSet presAssocID="{7B66ED51-5852-462D-A7CE-BD09FC8AE06F}" presName="ThreeNodes_1" presStyleLbl="node1" presStyleIdx="0" presStyleCnt="3">
        <dgm:presLayoutVars>
          <dgm:bulletEnabled val="1"/>
        </dgm:presLayoutVars>
      </dgm:prSet>
      <dgm:spPr/>
    </dgm:pt>
    <dgm:pt modelId="{98590C98-DFF4-4DC6-B30F-6431C7357E4F}" type="pres">
      <dgm:prSet presAssocID="{7B66ED51-5852-462D-A7CE-BD09FC8AE06F}" presName="ThreeNodes_2" presStyleLbl="node1" presStyleIdx="1" presStyleCnt="3">
        <dgm:presLayoutVars>
          <dgm:bulletEnabled val="1"/>
        </dgm:presLayoutVars>
      </dgm:prSet>
      <dgm:spPr/>
    </dgm:pt>
    <dgm:pt modelId="{3F2E1A37-8688-4B1E-B750-D6B9467EF602}" type="pres">
      <dgm:prSet presAssocID="{7B66ED51-5852-462D-A7CE-BD09FC8AE06F}" presName="ThreeNodes_3" presStyleLbl="node1" presStyleIdx="2" presStyleCnt="3">
        <dgm:presLayoutVars>
          <dgm:bulletEnabled val="1"/>
        </dgm:presLayoutVars>
      </dgm:prSet>
      <dgm:spPr/>
    </dgm:pt>
    <dgm:pt modelId="{F94461E9-CA5E-4E9E-B4C0-C1E75F5B9F12}" type="pres">
      <dgm:prSet presAssocID="{7B66ED51-5852-462D-A7CE-BD09FC8AE06F}" presName="ThreeConn_1-2" presStyleLbl="fgAccFollowNode1" presStyleIdx="0" presStyleCnt="2">
        <dgm:presLayoutVars>
          <dgm:bulletEnabled val="1"/>
        </dgm:presLayoutVars>
      </dgm:prSet>
      <dgm:spPr/>
    </dgm:pt>
    <dgm:pt modelId="{F9D9834A-0117-4EB0-AE28-7FD25DF4927C}" type="pres">
      <dgm:prSet presAssocID="{7B66ED51-5852-462D-A7CE-BD09FC8AE06F}" presName="ThreeConn_2-3" presStyleLbl="fgAccFollowNode1" presStyleIdx="1" presStyleCnt="2">
        <dgm:presLayoutVars>
          <dgm:bulletEnabled val="1"/>
        </dgm:presLayoutVars>
      </dgm:prSet>
      <dgm:spPr/>
    </dgm:pt>
    <dgm:pt modelId="{90423AA9-2A3A-4597-8054-B9C360C824A6}" type="pres">
      <dgm:prSet presAssocID="{7B66ED51-5852-462D-A7CE-BD09FC8AE06F}" presName="ThreeNodes_1_text" presStyleLbl="node1" presStyleIdx="2" presStyleCnt="3">
        <dgm:presLayoutVars>
          <dgm:bulletEnabled val="1"/>
        </dgm:presLayoutVars>
      </dgm:prSet>
      <dgm:spPr/>
    </dgm:pt>
    <dgm:pt modelId="{5C48E10F-6A5C-4315-8105-F1A4AF886F4E}" type="pres">
      <dgm:prSet presAssocID="{7B66ED51-5852-462D-A7CE-BD09FC8AE06F}" presName="ThreeNodes_2_text" presStyleLbl="node1" presStyleIdx="2" presStyleCnt="3">
        <dgm:presLayoutVars>
          <dgm:bulletEnabled val="1"/>
        </dgm:presLayoutVars>
      </dgm:prSet>
      <dgm:spPr/>
    </dgm:pt>
    <dgm:pt modelId="{9C18DBF9-8255-4194-B158-15C8B1956E96}" type="pres">
      <dgm:prSet presAssocID="{7B66ED51-5852-462D-A7CE-BD09FC8AE06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F71D32A-E2AC-4F4F-A25A-657710E90CF7}" type="presOf" srcId="{ED451071-47FB-45C7-8634-69EE469CB19F}" destId="{90423AA9-2A3A-4597-8054-B9C360C824A6}" srcOrd="1" destOrd="0" presId="urn:microsoft.com/office/officeart/2005/8/layout/vProcess5"/>
    <dgm:cxn modelId="{9FF26737-0198-4CD1-BE2D-D088714677D9}" srcId="{7B66ED51-5852-462D-A7CE-BD09FC8AE06F}" destId="{314B925F-BF9B-4FF8-A713-8BE215B2D5B9}" srcOrd="2" destOrd="0" parTransId="{DE0C2DB2-A81C-42AE-9E15-EAE43E8F193C}" sibTransId="{7EE4C07B-C6A0-4AED-B392-7D51262984A4}"/>
    <dgm:cxn modelId="{FDA1EB37-31C8-4281-B586-633CEC2EE544}" type="presOf" srcId="{314B925F-BF9B-4FF8-A713-8BE215B2D5B9}" destId="{3F2E1A37-8688-4B1E-B750-D6B9467EF602}" srcOrd="0" destOrd="0" presId="urn:microsoft.com/office/officeart/2005/8/layout/vProcess5"/>
    <dgm:cxn modelId="{E957BA5F-361A-418A-AE1C-454D179E5BB9}" type="presOf" srcId="{314B925F-BF9B-4FF8-A713-8BE215B2D5B9}" destId="{9C18DBF9-8255-4194-B158-15C8B1956E96}" srcOrd="1" destOrd="0" presId="urn:microsoft.com/office/officeart/2005/8/layout/vProcess5"/>
    <dgm:cxn modelId="{14D8B34A-8CAD-414D-95CF-791BDA7E999B}" type="presOf" srcId="{D8ECEF32-CF81-49B7-A9A5-87487882D2FB}" destId="{F94461E9-CA5E-4E9E-B4C0-C1E75F5B9F12}" srcOrd="0" destOrd="0" presId="urn:microsoft.com/office/officeart/2005/8/layout/vProcess5"/>
    <dgm:cxn modelId="{7CA61E70-D268-4EFE-8AC6-B6700212DB93}" srcId="{7B66ED51-5852-462D-A7CE-BD09FC8AE06F}" destId="{ED451071-47FB-45C7-8634-69EE469CB19F}" srcOrd="0" destOrd="0" parTransId="{A526A5A1-52B4-4442-8B6C-88A2E839DF72}" sibTransId="{D8ECEF32-CF81-49B7-A9A5-87487882D2FB}"/>
    <dgm:cxn modelId="{7551B296-B770-47CC-9A40-FB2DC04F1671}" type="presOf" srcId="{ED451071-47FB-45C7-8634-69EE469CB19F}" destId="{13325A64-B6B8-4EC9-A68A-E2A722A62356}" srcOrd="0" destOrd="0" presId="urn:microsoft.com/office/officeart/2005/8/layout/vProcess5"/>
    <dgm:cxn modelId="{9063D9B3-E0F1-4E2C-9859-73B3452965E0}" srcId="{7B66ED51-5852-462D-A7CE-BD09FC8AE06F}" destId="{8747C473-2071-480A-9EBD-36B554829171}" srcOrd="1" destOrd="0" parTransId="{BC5BF416-8675-4E2F-9203-2371F6AA10E5}" sibTransId="{243F6863-AC15-4E43-9369-278EDC2B9F0A}"/>
    <dgm:cxn modelId="{A2C021BA-4C5F-403D-AD04-91587676DA50}" type="presOf" srcId="{8747C473-2071-480A-9EBD-36B554829171}" destId="{98590C98-DFF4-4DC6-B30F-6431C7357E4F}" srcOrd="0" destOrd="0" presId="urn:microsoft.com/office/officeart/2005/8/layout/vProcess5"/>
    <dgm:cxn modelId="{C79A9ACA-BF02-45DA-94B1-9B77301C9852}" type="presOf" srcId="{243F6863-AC15-4E43-9369-278EDC2B9F0A}" destId="{F9D9834A-0117-4EB0-AE28-7FD25DF4927C}" srcOrd="0" destOrd="0" presId="urn:microsoft.com/office/officeart/2005/8/layout/vProcess5"/>
    <dgm:cxn modelId="{6D64E4D4-40A1-4A35-9E62-807299A77798}" type="presOf" srcId="{7B66ED51-5852-462D-A7CE-BD09FC8AE06F}" destId="{0B4092A8-C2DC-45EB-80CF-A06234FB9ECE}" srcOrd="0" destOrd="0" presId="urn:microsoft.com/office/officeart/2005/8/layout/vProcess5"/>
    <dgm:cxn modelId="{0E0C33E0-1715-43C3-826F-6D941BBCE8BD}" type="presOf" srcId="{8747C473-2071-480A-9EBD-36B554829171}" destId="{5C48E10F-6A5C-4315-8105-F1A4AF886F4E}" srcOrd="1" destOrd="0" presId="urn:microsoft.com/office/officeart/2005/8/layout/vProcess5"/>
    <dgm:cxn modelId="{DA3B55C0-BA05-4D21-A53E-B49AC347982D}" type="presParOf" srcId="{0B4092A8-C2DC-45EB-80CF-A06234FB9ECE}" destId="{61DE446F-2065-414B-8761-0C0CEE33D2B1}" srcOrd="0" destOrd="0" presId="urn:microsoft.com/office/officeart/2005/8/layout/vProcess5"/>
    <dgm:cxn modelId="{97E9248B-4E01-4C4D-AC3D-889B82A8DCCB}" type="presParOf" srcId="{0B4092A8-C2DC-45EB-80CF-A06234FB9ECE}" destId="{13325A64-B6B8-4EC9-A68A-E2A722A62356}" srcOrd="1" destOrd="0" presId="urn:microsoft.com/office/officeart/2005/8/layout/vProcess5"/>
    <dgm:cxn modelId="{81A5E3B0-4481-40C2-9E56-23B443568D1A}" type="presParOf" srcId="{0B4092A8-C2DC-45EB-80CF-A06234FB9ECE}" destId="{98590C98-DFF4-4DC6-B30F-6431C7357E4F}" srcOrd="2" destOrd="0" presId="urn:microsoft.com/office/officeart/2005/8/layout/vProcess5"/>
    <dgm:cxn modelId="{3E68B2F0-939E-4905-9E86-4358E64759A7}" type="presParOf" srcId="{0B4092A8-C2DC-45EB-80CF-A06234FB9ECE}" destId="{3F2E1A37-8688-4B1E-B750-D6B9467EF602}" srcOrd="3" destOrd="0" presId="urn:microsoft.com/office/officeart/2005/8/layout/vProcess5"/>
    <dgm:cxn modelId="{50A69C02-0B03-4528-8C1F-2D25F3AC8BA4}" type="presParOf" srcId="{0B4092A8-C2DC-45EB-80CF-A06234FB9ECE}" destId="{F94461E9-CA5E-4E9E-B4C0-C1E75F5B9F12}" srcOrd="4" destOrd="0" presId="urn:microsoft.com/office/officeart/2005/8/layout/vProcess5"/>
    <dgm:cxn modelId="{F912948F-3B81-4194-AC93-EB8570E2AD21}" type="presParOf" srcId="{0B4092A8-C2DC-45EB-80CF-A06234FB9ECE}" destId="{F9D9834A-0117-4EB0-AE28-7FD25DF4927C}" srcOrd="5" destOrd="0" presId="urn:microsoft.com/office/officeart/2005/8/layout/vProcess5"/>
    <dgm:cxn modelId="{79667DB7-DCFF-4F99-9F07-CF185621A42D}" type="presParOf" srcId="{0B4092A8-C2DC-45EB-80CF-A06234FB9ECE}" destId="{90423AA9-2A3A-4597-8054-B9C360C824A6}" srcOrd="6" destOrd="0" presId="urn:microsoft.com/office/officeart/2005/8/layout/vProcess5"/>
    <dgm:cxn modelId="{494C9292-C951-44F0-954B-AFFEA299C3EC}" type="presParOf" srcId="{0B4092A8-C2DC-45EB-80CF-A06234FB9ECE}" destId="{5C48E10F-6A5C-4315-8105-F1A4AF886F4E}" srcOrd="7" destOrd="0" presId="urn:microsoft.com/office/officeart/2005/8/layout/vProcess5"/>
    <dgm:cxn modelId="{6E251452-1FA9-46B1-A03E-90B3E43A6F2A}" type="presParOf" srcId="{0B4092A8-C2DC-45EB-80CF-A06234FB9ECE}" destId="{9C18DBF9-8255-4194-B158-15C8B1956E9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0E2A17-3B17-4A7C-8349-61AD0250A08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0589378-B791-47B5-89FA-F7C2752101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  cloud-based identity and access management tool. This isn't an NAIC product. </a:t>
          </a:r>
        </a:p>
      </dgm:t>
    </dgm:pt>
    <dgm:pt modelId="{4C0E9CAC-BF71-4B21-89E1-7CD5E2E947EC}" type="parTrans" cxnId="{0E882DAE-D50F-435C-A8FE-52083E33933F}">
      <dgm:prSet/>
      <dgm:spPr/>
      <dgm:t>
        <a:bodyPr/>
        <a:lstStyle/>
        <a:p>
          <a:endParaRPr lang="en-US"/>
        </a:p>
      </dgm:t>
    </dgm:pt>
    <dgm:pt modelId="{FDE17C22-E6F3-49D6-853E-3AB3AB778686}" type="sibTrans" cxnId="{0E882DAE-D50F-435C-A8FE-52083E33933F}">
      <dgm:prSet/>
      <dgm:spPr/>
      <dgm:t>
        <a:bodyPr/>
        <a:lstStyle/>
        <a:p>
          <a:endParaRPr lang="en-US"/>
        </a:p>
      </dgm:t>
    </dgm:pt>
    <dgm:pt modelId="{3919372C-771F-49A4-BEB9-696B0EECAF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Okta will be how you log in to SERFF and other NAIC systems. </a:t>
          </a:r>
        </a:p>
      </dgm:t>
    </dgm:pt>
    <dgm:pt modelId="{4D099AE6-1087-4B2E-970B-760477DDD642}" type="parTrans" cxnId="{16E23B49-28B5-4FE0-A5F5-75B76D06503D}">
      <dgm:prSet/>
      <dgm:spPr/>
      <dgm:t>
        <a:bodyPr/>
        <a:lstStyle/>
        <a:p>
          <a:endParaRPr lang="en-US"/>
        </a:p>
      </dgm:t>
    </dgm:pt>
    <dgm:pt modelId="{37155811-EB50-4AE4-8715-D7FE93C71171}" type="sibTrans" cxnId="{16E23B49-28B5-4FE0-A5F5-75B76D06503D}">
      <dgm:prSet/>
      <dgm:spPr/>
      <dgm:t>
        <a:bodyPr/>
        <a:lstStyle/>
        <a:p>
          <a:endParaRPr lang="en-US"/>
        </a:p>
      </dgm:t>
    </dgm:pt>
    <dgm:pt modelId="{F08ECC67-CA85-451F-B395-F4E126751BE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Okta will also manage some of your personal information and your password. </a:t>
          </a:r>
        </a:p>
      </dgm:t>
    </dgm:pt>
    <dgm:pt modelId="{49142F46-8DA5-493A-8CF9-EFE82E9D1CC0}" type="parTrans" cxnId="{D5C4C53C-6BD5-4907-B27F-C13371793461}">
      <dgm:prSet/>
      <dgm:spPr/>
      <dgm:t>
        <a:bodyPr/>
        <a:lstStyle/>
        <a:p>
          <a:endParaRPr lang="en-US"/>
        </a:p>
      </dgm:t>
    </dgm:pt>
    <dgm:pt modelId="{013063C3-6324-48EA-B65C-CFFCB2B6111A}" type="sibTrans" cxnId="{D5C4C53C-6BD5-4907-B27F-C13371793461}">
      <dgm:prSet/>
      <dgm:spPr/>
      <dgm:t>
        <a:bodyPr/>
        <a:lstStyle/>
        <a:p>
          <a:endParaRPr lang="en-US"/>
        </a:p>
      </dgm:t>
    </dgm:pt>
    <dgm:pt modelId="{43C56241-FD7E-4863-BC6F-C3807E5AAB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If your company uses Okta – it's not the same "tenant" which means it's not the same ID/password. </a:t>
          </a:r>
        </a:p>
      </dgm:t>
    </dgm:pt>
    <dgm:pt modelId="{F2E33F0C-4590-4F06-ADC0-1FE3C3086FD8}" type="parTrans" cxnId="{019D9B6C-9DB6-4980-932A-34775AF3C9BE}">
      <dgm:prSet/>
      <dgm:spPr/>
      <dgm:t>
        <a:bodyPr/>
        <a:lstStyle/>
        <a:p>
          <a:endParaRPr lang="en-US"/>
        </a:p>
      </dgm:t>
    </dgm:pt>
    <dgm:pt modelId="{694A09A1-FE8F-4450-B7A5-940089206F78}" type="sibTrans" cxnId="{019D9B6C-9DB6-4980-932A-34775AF3C9BE}">
      <dgm:prSet/>
      <dgm:spPr/>
      <dgm:t>
        <a:bodyPr/>
        <a:lstStyle/>
        <a:p>
          <a:endParaRPr lang="en-US"/>
        </a:p>
      </dgm:t>
    </dgm:pt>
    <dgm:pt modelId="{78E2ACA8-8FA6-4B97-BEB3-449F14710F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Okta includes multi-factor authentication to improve security. </a:t>
          </a:r>
        </a:p>
      </dgm:t>
    </dgm:pt>
    <dgm:pt modelId="{77CBF276-7766-4A94-B7FF-056FFFAAED54}" type="parTrans" cxnId="{62167FEB-142F-4B6D-A0D1-2ED74C81381F}">
      <dgm:prSet/>
      <dgm:spPr/>
      <dgm:t>
        <a:bodyPr/>
        <a:lstStyle/>
        <a:p>
          <a:endParaRPr lang="en-US"/>
        </a:p>
      </dgm:t>
    </dgm:pt>
    <dgm:pt modelId="{EB93EE82-718C-4249-982A-A20E320C0DEF}" type="sibTrans" cxnId="{62167FEB-142F-4B6D-A0D1-2ED74C81381F}">
      <dgm:prSet/>
      <dgm:spPr/>
      <dgm:t>
        <a:bodyPr/>
        <a:lstStyle/>
        <a:p>
          <a:endParaRPr lang="en-US"/>
        </a:p>
      </dgm:t>
    </dgm:pt>
    <dgm:pt modelId="{72ED244F-F6ED-460F-B5C6-2AFE2E0C5D67}" type="pres">
      <dgm:prSet presAssocID="{200E2A17-3B17-4A7C-8349-61AD0250A08E}" presName="root" presStyleCnt="0">
        <dgm:presLayoutVars>
          <dgm:dir/>
          <dgm:resizeHandles val="exact"/>
        </dgm:presLayoutVars>
      </dgm:prSet>
      <dgm:spPr/>
    </dgm:pt>
    <dgm:pt modelId="{E4B95F16-D387-48DA-A673-E26223441018}" type="pres">
      <dgm:prSet presAssocID="{A0589378-B791-47B5-89FA-F7C275210134}" presName="compNode" presStyleCnt="0"/>
      <dgm:spPr/>
    </dgm:pt>
    <dgm:pt modelId="{ECF41378-9197-4F42-A950-0BF32CAC01F2}" type="pres">
      <dgm:prSet presAssocID="{A0589378-B791-47B5-89FA-F7C275210134}" presName="bgRect" presStyleLbl="bgShp" presStyleIdx="0" presStyleCnt="5"/>
      <dgm:spPr/>
    </dgm:pt>
    <dgm:pt modelId="{52EED07E-95F6-4EB8-B467-BF63221584EF}" type="pres">
      <dgm:prSet presAssocID="{A0589378-B791-47B5-89FA-F7C275210134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6D69FDE0-F965-44E7-AC7A-D64377BF17D1}" type="pres">
      <dgm:prSet presAssocID="{A0589378-B791-47B5-89FA-F7C275210134}" presName="spaceRect" presStyleCnt="0"/>
      <dgm:spPr/>
    </dgm:pt>
    <dgm:pt modelId="{5DB91F4B-70A0-4935-9E0A-94CB13564FE6}" type="pres">
      <dgm:prSet presAssocID="{A0589378-B791-47B5-89FA-F7C275210134}" presName="parTx" presStyleLbl="revTx" presStyleIdx="0" presStyleCnt="5">
        <dgm:presLayoutVars>
          <dgm:chMax val="0"/>
          <dgm:chPref val="0"/>
        </dgm:presLayoutVars>
      </dgm:prSet>
      <dgm:spPr/>
    </dgm:pt>
    <dgm:pt modelId="{C2DF2661-6A48-478A-9CFB-7EBCB4423F06}" type="pres">
      <dgm:prSet presAssocID="{FDE17C22-E6F3-49D6-853E-3AB3AB778686}" presName="sibTrans" presStyleCnt="0"/>
      <dgm:spPr/>
    </dgm:pt>
    <dgm:pt modelId="{28E4B0D2-696C-43F0-9613-CE2463A349A4}" type="pres">
      <dgm:prSet presAssocID="{3919372C-771F-49A4-BEB9-696B0EECAFE1}" presName="compNode" presStyleCnt="0"/>
      <dgm:spPr/>
    </dgm:pt>
    <dgm:pt modelId="{344C8E0B-1F92-43B2-8CF5-E61F11784664}" type="pres">
      <dgm:prSet presAssocID="{3919372C-771F-49A4-BEB9-696B0EECAFE1}" presName="bgRect" presStyleLbl="bgShp" presStyleIdx="1" presStyleCnt="5"/>
      <dgm:spPr/>
    </dgm:pt>
    <dgm:pt modelId="{1DFEC38E-5266-4AF1-9AB9-092CBFDE4183}" type="pres">
      <dgm:prSet presAssocID="{3919372C-771F-49A4-BEB9-696B0EECAFE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811A0371-96F7-43A1-A097-3654AE4A4C0E}" type="pres">
      <dgm:prSet presAssocID="{3919372C-771F-49A4-BEB9-696B0EECAFE1}" presName="spaceRect" presStyleCnt="0"/>
      <dgm:spPr/>
    </dgm:pt>
    <dgm:pt modelId="{BDA78099-BA49-4BF9-B9A1-C6A1C3460207}" type="pres">
      <dgm:prSet presAssocID="{3919372C-771F-49A4-BEB9-696B0EECAFE1}" presName="parTx" presStyleLbl="revTx" presStyleIdx="1" presStyleCnt="5">
        <dgm:presLayoutVars>
          <dgm:chMax val="0"/>
          <dgm:chPref val="0"/>
        </dgm:presLayoutVars>
      </dgm:prSet>
      <dgm:spPr/>
    </dgm:pt>
    <dgm:pt modelId="{BD36CB5D-76A3-45E1-A578-27224786AC7F}" type="pres">
      <dgm:prSet presAssocID="{37155811-EB50-4AE4-8715-D7FE93C71171}" presName="sibTrans" presStyleCnt="0"/>
      <dgm:spPr/>
    </dgm:pt>
    <dgm:pt modelId="{85A860A1-86FC-4AF2-BBA1-9AA2E7ED2A2C}" type="pres">
      <dgm:prSet presAssocID="{F08ECC67-CA85-451F-B395-F4E126751BE9}" presName="compNode" presStyleCnt="0"/>
      <dgm:spPr/>
    </dgm:pt>
    <dgm:pt modelId="{F1319FA6-D4A8-4691-9093-E54D776C46F4}" type="pres">
      <dgm:prSet presAssocID="{F08ECC67-CA85-451F-B395-F4E126751BE9}" presName="bgRect" presStyleLbl="bgShp" presStyleIdx="2" presStyleCnt="5"/>
      <dgm:spPr/>
    </dgm:pt>
    <dgm:pt modelId="{BC773F61-9E43-4D95-8DAD-5AC18C47E8DD}" type="pres">
      <dgm:prSet presAssocID="{F08ECC67-CA85-451F-B395-F4E126751BE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A29FA349-677D-4F96-9AD6-F4ADCC9391C2}" type="pres">
      <dgm:prSet presAssocID="{F08ECC67-CA85-451F-B395-F4E126751BE9}" presName="spaceRect" presStyleCnt="0"/>
      <dgm:spPr/>
    </dgm:pt>
    <dgm:pt modelId="{ABA7A0BB-ECE5-49CC-8601-3450C126D8C2}" type="pres">
      <dgm:prSet presAssocID="{F08ECC67-CA85-451F-B395-F4E126751BE9}" presName="parTx" presStyleLbl="revTx" presStyleIdx="2" presStyleCnt="5">
        <dgm:presLayoutVars>
          <dgm:chMax val="0"/>
          <dgm:chPref val="0"/>
        </dgm:presLayoutVars>
      </dgm:prSet>
      <dgm:spPr/>
    </dgm:pt>
    <dgm:pt modelId="{331613DF-691C-4866-803A-D5E9264C1F1C}" type="pres">
      <dgm:prSet presAssocID="{013063C3-6324-48EA-B65C-CFFCB2B6111A}" presName="sibTrans" presStyleCnt="0"/>
      <dgm:spPr/>
    </dgm:pt>
    <dgm:pt modelId="{CBD4E5EA-EAB2-46F5-ACB0-85F77653256C}" type="pres">
      <dgm:prSet presAssocID="{43C56241-FD7E-4863-BC6F-C3807E5AAB32}" presName="compNode" presStyleCnt="0"/>
      <dgm:spPr/>
    </dgm:pt>
    <dgm:pt modelId="{12CA9A2B-D9F0-4252-9037-0E254B1EE3DA}" type="pres">
      <dgm:prSet presAssocID="{43C56241-FD7E-4863-BC6F-C3807E5AAB32}" presName="bgRect" presStyleLbl="bgShp" presStyleIdx="3" presStyleCnt="5"/>
      <dgm:spPr/>
    </dgm:pt>
    <dgm:pt modelId="{439BE0E1-615D-4D29-9330-742E85C526D9}" type="pres">
      <dgm:prSet presAssocID="{43C56241-FD7E-4863-BC6F-C3807E5AAB3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nlock"/>
        </a:ext>
      </dgm:extLst>
    </dgm:pt>
    <dgm:pt modelId="{50B2C712-8DCF-41AA-80CC-2F4202BFF150}" type="pres">
      <dgm:prSet presAssocID="{43C56241-FD7E-4863-BC6F-C3807E5AAB32}" presName="spaceRect" presStyleCnt="0"/>
      <dgm:spPr/>
    </dgm:pt>
    <dgm:pt modelId="{66BAE38D-9B5F-49AF-A4E8-5141F84AD84D}" type="pres">
      <dgm:prSet presAssocID="{43C56241-FD7E-4863-BC6F-C3807E5AAB32}" presName="parTx" presStyleLbl="revTx" presStyleIdx="3" presStyleCnt="5">
        <dgm:presLayoutVars>
          <dgm:chMax val="0"/>
          <dgm:chPref val="0"/>
        </dgm:presLayoutVars>
      </dgm:prSet>
      <dgm:spPr/>
    </dgm:pt>
    <dgm:pt modelId="{3E739314-D76E-4B1D-9251-D03A09A18C87}" type="pres">
      <dgm:prSet presAssocID="{694A09A1-FE8F-4450-B7A5-940089206F78}" presName="sibTrans" presStyleCnt="0"/>
      <dgm:spPr/>
    </dgm:pt>
    <dgm:pt modelId="{3AF0CEF0-0ADC-473D-B03B-5EE76F91BE59}" type="pres">
      <dgm:prSet presAssocID="{78E2ACA8-8FA6-4B97-BEB3-449F14710F19}" presName="compNode" presStyleCnt="0"/>
      <dgm:spPr/>
    </dgm:pt>
    <dgm:pt modelId="{8CA2F13C-65A7-4124-A835-5ABEAF19E8FC}" type="pres">
      <dgm:prSet presAssocID="{78E2ACA8-8FA6-4B97-BEB3-449F14710F19}" presName="bgRect" presStyleLbl="bgShp" presStyleIdx="4" presStyleCnt="5"/>
      <dgm:spPr/>
    </dgm:pt>
    <dgm:pt modelId="{91C9B5D6-9E92-4867-A939-FA2D988043E3}" type="pres">
      <dgm:prSet presAssocID="{78E2ACA8-8FA6-4B97-BEB3-449F14710F1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9C58A13E-5C18-4BE6-A678-6FB35DC4D187}" type="pres">
      <dgm:prSet presAssocID="{78E2ACA8-8FA6-4B97-BEB3-449F14710F19}" presName="spaceRect" presStyleCnt="0"/>
      <dgm:spPr/>
    </dgm:pt>
    <dgm:pt modelId="{D48A7C4A-9D08-47D6-8CCF-0FF13E8C6281}" type="pres">
      <dgm:prSet presAssocID="{78E2ACA8-8FA6-4B97-BEB3-449F14710F1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FB31200-272C-44A1-A6A5-1672273150BF}" type="presOf" srcId="{78E2ACA8-8FA6-4B97-BEB3-449F14710F19}" destId="{D48A7C4A-9D08-47D6-8CCF-0FF13E8C6281}" srcOrd="0" destOrd="0" presId="urn:microsoft.com/office/officeart/2018/2/layout/IconVerticalSolidList"/>
    <dgm:cxn modelId="{A88C262C-60ED-4DEA-ABA2-FF6FFD63A1DA}" type="presOf" srcId="{200E2A17-3B17-4A7C-8349-61AD0250A08E}" destId="{72ED244F-F6ED-460F-B5C6-2AFE2E0C5D67}" srcOrd="0" destOrd="0" presId="urn:microsoft.com/office/officeart/2018/2/layout/IconVerticalSolidList"/>
    <dgm:cxn modelId="{D5C4C53C-6BD5-4907-B27F-C13371793461}" srcId="{200E2A17-3B17-4A7C-8349-61AD0250A08E}" destId="{F08ECC67-CA85-451F-B395-F4E126751BE9}" srcOrd="2" destOrd="0" parTransId="{49142F46-8DA5-493A-8CF9-EFE82E9D1CC0}" sibTransId="{013063C3-6324-48EA-B65C-CFFCB2B6111A}"/>
    <dgm:cxn modelId="{16E23B49-28B5-4FE0-A5F5-75B76D06503D}" srcId="{200E2A17-3B17-4A7C-8349-61AD0250A08E}" destId="{3919372C-771F-49A4-BEB9-696B0EECAFE1}" srcOrd="1" destOrd="0" parTransId="{4D099AE6-1087-4B2E-970B-760477DDD642}" sibTransId="{37155811-EB50-4AE4-8715-D7FE93C71171}"/>
    <dgm:cxn modelId="{019D9B6C-9DB6-4980-932A-34775AF3C9BE}" srcId="{200E2A17-3B17-4A7C-8349-61AD0250A08E}" destId="{43C56241-FD7E-4863-BC6F-C3807E5AAB32}" srcOrd="3" destOrd="0" parTransId="{F2E33F0C-4590-4F06-ADC0-1FE3C3086FD8}" sibTransId="{694A09A1-FE8F-4450-B7A5-940089206F78}"/>
    <dgm:cxn modelId="{7FD2C557-DF02-4C51-BF94-2700349A3A50}" type="presOf" srcId="{43C56241-FD7E-4863-BC6F-C3807E5AAB32}" destId="{66BAE38D-9B5F-49AF-A4E8-5141F84AD84D}" srcOrd="0" destOrd="0" presId="urn:microsoft.com/office/officeart/2018/2/layout/IconVerticalSolidList"/>
    <dgm:cxn modelId="{AFE34095-9BF8-46B4-81C2-B1518CBD88F1}" type="presOf" srcId="{A0589378-B791-47B5-89FA-F7C275210134}" destId="{5DB91F4B-70A0-4935-9E0A-94CB13564FE6}" srcOrd="0" destOrd="0" presId="urn:microsoft.com/office/officeart/2018/2/layout/IconVerticalSolidList"/>
    <dgm:cxn modelId="{9CE7FB95-20B5-4B69-8B37-D4BAA7FBF869}" type="presOf" srcId="{F08ECC67-CA85-451F-B395-F4E126751BE9}" destId="{ABA7A0BB-ECE5-49CC-8601-3450C126D8C2}" srcOrd="0" destOrd="0" presId="urn:microsoft.com/office/officeart/2018/2/layout/IconVerticalSolidList"/>
    <dgm:cxn modelId="{0E882DAE-D50F-435C-A8FE-52083E33933F}" srcId="{200E2A17-3B17-4A7C-8349-61AD0250A08E}" destId="{A0589378-B791-47B5-89FA-F7C275210134}" srcOrd="0" destOrd="0" parTransId="{4C0E9CAC-BF71-4B21-89E1-7CD5E2E947EC}" sibTransId="{FDE17C22-E6F3-49D6-853E-3AB3AB778686}"/>
    <dgm:cxn modelId="{62167FEB-142F-4B6D-A0D1-2ED74C81381F}" srcId="{200E2A17-3B17-4A7C-8349-61AD0250A08E}" destId="{78E2ACA8-8FA6-4B97-BEB3-449F14710F19}" srcOrd="4" destOrd="0" parTransId="{77CBF276-7766-4A94-B7FF-056FFFAAED54}" sibTransId="{EB93EE82-718C-4249-982A-A20E320C0DEF}"/>
    <dgm:cxn modelId="{A2A16EF9-9B63-4457-883B-B7CBFE587CDC}" type="presOf" srcId="{3919372C-771F-49A4-BEB9-696B0EECAFE1}" destId="{BDA78099-BA49-4BF9-B9A1-C6A1C3460207}" srcOrd="0" destOrd="0" presId="urn:microsoft.com/office/officeart/2018/2/layout/IconVerticalSolidList"/>
    <dgm:cxn modelId="{45C27EB0-38C6-4E95-8217-9FB14F0A2E14}" type="presParOf" srcId="{72ED244F-F6ED-460F-B5C6-2AFE2E0C5D67}" destId="{E4B95F16-D387-48DA-A673-E26223441018}" srcOrd="0" destOrd="0" presId="urn:microsoft.com/office/officeart/2018/2/layout/IconVerticalSolidList"/>
    <dgm:cxn modelId="{7A238229-48C1-4DE7-BBB3-6FAAC7D33F51}" type="presParOf" srcId="{E4B95F16-D387-48DA-A673-E26223441018}" destId="{ECF41378-9197-4F42-A950-0BF32CAC01F2}" srcOrd="0" destOrd="0" presId="urn:microsoft.com/office/officeart/2018/2/layout/IconVerticalSolidList"/>
    <dgm:cxn modelId="{C925379B-39AE-4D39-9424-8BCBE86E0BBD}" type="presParOf" srcId="{E4B95F16-D387-48DA-A673-E26223441018}" destId="{52EED07E-95F6-4EB8-B467-BF63221584EF}" srcOrd="1" destOrd="0" presId="urn:microsoft.com/office/officeart/2018/2/layout/IconVerticalSolidList"/>
    <dgm:cxn modelId="{D6B11704-310D-4D25-B918-D97E7F5FC79A}" type="presParOf" srcId="{E4B95F16-D387-48DA-A673-E26223441018}" destId="{6D69FDE0-F965-44E7-AC7A-D64377BF17D1}" srcOrd="2" destOrd="0" presId="urn:microsoft.com/office/officeart/2018/2/layout/IconVerticalSolidList"/>
    <dgm:cxn modelId="{126F8148-25B8-4778-ABB4-57C92892512C}" type="presParOf" srcId="{E4B95F16-D387-48DA-A673-E26223441018}" destId="{5DB91F4B-70A0-4935-9E0A-94CB13564FE6}" srcOrd="3" destOrd="0" presId="urn:microsoft.com/office/officeart/2018/2/layout/IconVerticalSolidList"/>
    <dgm:cxn modelId="{7C2F7F7E-688E-4D9E-B9F6-830F500922D6}" type="presParOf" srcId="{72ED244F-F6ED-460F-B5C6-2AFE2E0C5D67}" destId="{C2DF2661-6A48-478A-9CFB-7EBCB4423F06}" srcOrd="1" destOrd="0" presId="urn:microsoft.com/office/officeart/2018/2/layout/IconVerticalSolidList"/>
    <dgm:cxn modelId="{7BA7B5B2-24D1-42EB-BD8F-48A0A9E55451}" type="presParOf" srcId="{72ED244F-F6ED-460F-B5C6-2AFE2E0C5D67}" destId="{28E4B0D2-696C-43F0-9613-CE2463A349A4}" srcOrd="2" destOrd="0" presId="urn:microsoft.com/office/officeart/2018/2/layout/IconVerticalSolidList"/>
    <dgm:cxn modelId="{1F4BCD66-5505-4D7E-9D47-BCBFC542D4F4}" type="presParOf" srcId="{28E4B0D2-696C-43F0-9613-CE2463A349A4}" destId="{344C8E0B-1F92-43B2-8CF5-E61F11784664}" srcOrd="0" destOrd="0" presId="urn:microsoft.com/office/officeart/2018/2/layout/IconVerticalSolidList"/>
    <dgm:cxn modelId="{07D5487D-4024-49B6-A977-FF188C237AD5}" type="presParOf" srcId="{28E4B0D2-696C-43F0-9613-CE2463A349A4}" destId="{1DFEC38E-5266-4AF1-9AB9-092CBFDE4183}" srcOrd="1" destOrd="0" presId="urn:microsoft.com/office/officeart/2018/2/layout/IconVerticalSolidList"/>
    <dgm:cxn modelId="{7B8D33AB-3910-40D3-8C30-1B04035E898D}" type="presParOf" srcId="{28E4B0D2-696C-43F0-9613-CE2463A349A4}" destId="{811A0371-96F7-43A1-A097-3654AE4A4C0E}" srcOrd="2" destOrd="0" presId="urn:microsoft.com/office/officeart/2018/2/layout/IconVerticalSolidList"/>
    <dgm:cxn modelId="{C7315271-FCAA-4407-8195-D7C518F54EFE}" type="presParOf" srcId="{28E4B0D2-696C-43F0-9613-CE2463A349A4}" destId="{BDA78099-BA49-4BF9-B9A1-C6A1C3460207}" srcOrd="3" destOrd="0" presId="urn:microsoft.com/office/officeart/2018/2/layout/IconVerticalSolidList"/>
    <dgm:cxn modelId="{8217C9CD-8B19-4A28-B9A9-E769D09B6AB1}" type="presParOf" srcId="{72ED244F-F6ED-460F-B5C6-2AFE2E0C5D67}" destId="{BD36CB5D-76A3-45E1-A578-27224786AC7F}" srcOrd="3" destOrd="0" presId="urn:microsoft.com/office/officeart/2018/2/layout/IconVerticalSolidList"/>
    <dgm:cxn modelId="{6ED04531-960F-437B-B152-FCCA77D592A1}" type="presParOf" srcId="{72ED244F-F6ED-460F-B5C6-2AFE2E0C5D67}" destId="{85A860A1-86FC-4AF2-BBA1-9AA2E7ED2A2C}" srcOrd="4" destOrd="0" presId="urn:microsoft.com/office/officeart/2018/2/layout/IconVerticalSolidList"/>
    <dgm:cxn modelId="{95CE427A-8B1F-4CC5-A671-C4812BD2F207}" type="presParOf" srcId="{85A860A1-86FC-4AF2-BBA1-9AA2E7ED2A2C}" destId="{F1319FA6-D4A8-4691-9093-E54D776C46F4}" srcOrd="0" destOrd="0" presId="urn:microsoft.com/office/officeart/2018/2/layout/IconVerticalSolidList"/>
    <dgm:cxn modelId="{F239F715-FDF3-4B1D-B1C6-510F3EC29447}" type="presParOf" srcId="{85A860A1-86FC-4AF2-BBA1-9AA2E7ED2A2C}" destId="{BC773F61-9E43-4D95-8DAD-5AC18C47E8DD}" srcOrd="1" destOrd="0" presId="urn:microsoft.com/office/officeart/2018/2/layout/IconVerticalSolidList"/>
    <dgm:cxn modelId="{07A51EE0-FF48-470A-A141-9CB507CAD1A0}" type="presParOf" srcId="{85A860A1-86FC-4AF2-BBA1-9AA2E7ED2A2C}" destId="{A29FA349-677D-4F96-9AD6-F4ADCC9391C2}" srcOrd="2" destOrd="0" presId="urn:microsoft.com/office/officeart/2018/2/layout/IconVerticalSolidList"/>
    <dgm:cxn modelId="{11913398-EAB0-463E-A6C0-FCD7D5F9C9FE}" type="presParOf" srcId="{85A860A1-86FC-4AF2-BBA1-9AA2E7ED2A2C}" destId="{ABA7A0BB-ECE5-49CC-8601-3450C126D8C2}" srcOrd="3" destOrd="0" presId="urn:microsoft.com/office/officeart/2018/2/layout/IconVerticalSolidList"/>
    <dgm:cxn modelId="{68E57C99-6224-402E-BE66-153006D432DF}" type="presParOf" srcId="{72ED244F-F6ED-460F-B5C6-2AFE2E0C5D67}" destId="{331613DF-691C-4866-803A-D5E9264C1F1C}" srcOrd="5" destOrd="0" presId="urn:microsoft.com/office/officeart/2018/2/layout/IconVerticalSolidList"/>
    <dgm:cxn modelId="{B79ADC04-C8A4-49AF-BEF2-5CAB266D0944}" type="presParOf" srcId="{72ED244F-F6ED-460F-B5C6-2AFE2E0C5D67}" destId="{CBD4E5EA-EAB2-46F5-ACB0-85F77653256C}" srcOrd="6" destOrd="0" presId="urn:microsoft.com/office/officeart/2018/2/layout/IconVerticalSolidList"/>
    <dgm:cxn modelId="{8FD3B34E-B509-47D8-8731-C1AE64BBA7F3}" type="presParOf" srcId="{CBD4E5EA-EAB2-46F5-ACB0-85F77653256C}" destId="{12CA9A2B-D9F0-4252-9037-0E254B1EE3DA}" srcOrd="0" destOrd="0" presId="urn:microsoft.com/office/officeart/2018/2/layout/IconVerticalSolidList"/>
    <dgm:cxn modelId="{4E335C15-46AD-4E94-B1FD-19405FF312DB}" type="presParOf" srcId="{CBD4E5EA-EAB2-46F5-ACB0-85F77653256C}" destId="{439BE0E1-615D-4D29-9330-742E85C526D9}" srcOrd="1" destOrd="0" presId="urn:microsoft.com/office/officeart/2018/2/layout/IconVerticalSolidList"/>
    <dgm:cxn modelId="{78D0C019-BBE7-4077-8730-2C9783C94F3C}" type="presParOf" srcId="{CBD4E5EA-EAB2-46F5-ACB0-85F77653256C}" destId="{50B2C712-8DCF-41AA-80CC-2F4202BFF150}" srcOrd="2" destOrd="0" presId="urn:microsoft.com/office/officeart/2018/2/layout/IconVerticalSolidList"/>
    <dgm:cxn modelId="{AC597127-7240-4078-AAF5-D4AD4F688E59}" type="presParOf" srcId="{CBD4E5EA-EAB2-46F5-ACB0-85F77653256C}" destId="{66BAE38D-9B5F-49AF-A4E8-5141F84AD84D}" srcOrd="3" destOrd="0" presId="urn:microsoft.com/office/officeart/2018/2/layout/IconVerticalSolidList"/>
    <dgm:cxn modelId="{AFF97CA8-EB93-4802-8095-9A588E274EE5}" type="presParOf" srcId="{72ED244F-F6ED-460F-B5C6-2AFE2E0C5D67}" destId="{3E739314-D76E-4B1D-9251-D03A09A18C87}" srcOrd="7" destOrd="0" presId="urn:microsoft.com/office/officeart/2018/2/layout/IconVerticalSolidList"/>
    <dgm:cxn modelId="{C09FF5B7-DA34-4DEE-859C-8C3A7065DD6A}" type="presParOf" srcId="{72ED244F-F6ED-460F-B5C6-2AFE2E0C5D67}" destId="{3AF0CEF0-0ADC-473D-B03B-5EE76F91BE59}" srcOrd="8" destOrd="0" presId="urn:microsoft.com/office/officeart/2018/2/layout/IconVerticalSolidList"/>
    <dgm:cxn modelId="{547E3F77-6F4C-4C0E-A320-85CF7E410A5F}" type="presParOf" srcId="{3AF0CEF0-0ADC-473D-B03B-5EE76F91BE59}" destId="{8CA2F13C-65A7-4124-A835-5ABEAF19E8FC}" srcOrd="0" destOrd="0" presId="urn:microsoft.com/office/officeart/2018/2/layout/IconVerticalSolidList"/>
    <dgm:cxn modelId="{C1FD52E4-9555-4DF7-AC1B-F89E835539DA}" type="presParOf" srcId="{3AF0CEF0-0ADC-473D-B03B-5EE76F91BE59}" destId="{91C9B5D6-9E92-4867-A939-FA2D988043E3}" srcOrd="1" destOrd="0" presId="urn:microsoft.com/office/officeart/2018/2/layout/IconVerticalSolidList"/>
    <dgm:cxn modelId="{14F5AC6A-4D9D-4F15-A561-D8F91721B1C3}" type="presParOf" srcId="{3AF0CEF0-0ADC-473D-B03B-5EE76F91BE59}" destId="{9C58A13E-5C18-4BE6-A678-6FB35DC4D187}" srcOrd="2" destOrd="0" presId="urn:microsoft.com/office/officeart/2018/2/layout/IconVerticalSolidList"/>
    <dgm:cxn modelId="{D0BB588A-A3A7-4B47-87C3-BECE40255AF4}" type="presParOf" srcId="{3AF0CEF0-0ADC-473D-B03B-5EE76F91BE59}" destId="{D48A7C4A-9D08-47D6-8CCF-0FF13E8C628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E8CDB-2834-40E9-A51A-98D724B52F9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88150AA-FCE2-41DB-A526-B68BA3B831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Try logging in with Okta the next time you access SERFF. </a:t>
          </a:r>
        </a:p>
      </dgm:t>
    </dgm:pt>
    <dgm:pt modelId="{33809974-3BA6-4C9D-984E-A213941DC7D2}" type="parTrans" cxnId="{1B0A0B1B-E322-4C65-8255-7626E26124AB}">
      <dgm:prSet/>
      <dgm:spPr/>
      <dgm:t>
        <a:bodyPr/>
        <a:lstStyle/>
        <a:p>
          <a:endParaRPr lang="en-US"/>
        </a:p>
      </dgm:t>
    </dgm:pt>
    <dgm:pt modelId="{D66918C7-CC55-42F0-AFC7-652339C99E9A}" type="sibTrans" cxnId="{1B0A0B1B-E322-4C65-8255-7626E26124AB}">
      <dgm:prSet/>
      <dgm:spPr/>
      <dgm:t>
        <a:bodyPr/>
        <a:lstStyle/>
        <a:p>
          <a:endParaRPr lang="en-US"/>
        </a:p>
      </dgm:t>
    </dgm:pt>
    <dgm:pt modelId="{60F62A20-3E4B-49ED-9DA5-E38F7E38277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Watch for emails and SERFF Alerts!</a:t>
          </a:r>
        </a:p>
      </dgm:t>
    </dgm:pt>
    <dgm:pt modelId="{80127958-8656-4CF2-B2F2-14E0FADD0996}" type="parTrans" cxnId="{2595F8AE-066F-48F4-B3B4-C1F6A88E479B}">
      <dgm:prSet/>
      <dgm:spPr/>
      <dgm:t>
        <a:bodyPr/>
        <a:lstStyle/>
        <a:p>
          <a:endParaRPr lang="en-US"/>
        </a:p>
      </dgm:t>
    </dgm:pt>
    <dgm:pt modelId="{8D9E63A4-DA7E-4801-B68B-B17261DD18E6}" type="sibTrans" cxnId="{2595F8AE-066F-48F4-B3B4-C1F6A88E479B}">
      <dgm:prSet/>
      <dgm:spPr/>
      <dgm:t>
        <a:bodyPr/>
        <a:lstStyle/>
        <a:p>
          <a:endParaRPr lang="en-US"/>
        </a:p>
      </dgm:t>
    </dgm:pt>
    <dgm:pt modelId="{2581B0F7-4435-4008-8D88-BEC89D79939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patient!</a:t>
          </a:r>
        </a:p>
      </dgm:t>
    </dgm:pt>
    <dgm:pt modelId="{86EA6B3F-BCB1-4C90-A909-2F991C03D132}" type="parTrans" cxnId="{6C00382B-F458-43D1-A1CE-19CA7C34BD91}">
      <dgm:prSet/>
      <dgm:spPr/>
      <dgm:t>
        <a:bodyPr/>
        <a:lstStyle/>
        <a:p>
          <a:endParaRPr lang="en-US"/>
        </a:p>
      </dgm:t>
    </dgm:pt>
    <dgm:pt modelId="{619AB98D-811B-4981-A34D-6C7358803DE2}" type="sibTrans" cxnId="{6C00382B-F458-43D1-A1CE-19CA7C34BD91}">
      <dgm:prSet/>
      <dgm:spPr/>
      <dgm:t>
        <a:bodyPr/>
        <a:lstStyle/>
        <a:p>
          <a:endParaRPr lang="en-US"/>
        </a:p>
      </dgm:t>
    </dgm:pt>
    <dgm:pt modelId="{A61AB9C4-6A13-4C89-A3CC-C708A877FF66}" type="pres">
      <dgm:prSet presAssocID="{198E8CDB-2834-40E9-A51A-98D724B52F92}" presName="root" presStyleCnt="0">
        <dgm:presLayoutVars>
          <dgm:dir/>
          <dgm:resizeHandles val="exact"/>
        </dgm:presLayoutVars>
      </dgm:prSet>
      <dgm:spPr/>
    </dgm:pt>
    <dgm:pt modelId="{D1FBBDC5-43E9-48F6-A5AC-A329D9CDC374}" type="pres">
      <dgm:prSet presAssocID="{C88150AA-FCE2-41DB-A526-B68BA3B831DA}" presName="compNode" presStyleCnt="0"/>
      <dgm:spPr/>
    </dgm:pt>
    <dgm:pt modelId="{0CEC40FD-9018-4283-A273-C3B4070FAC8F}" type="pres">
      <dgm:prSet presAssocID="{C88150AA-FCE2-41DB-A526-B68BA3B831DA}" presName="bgRect" presStyleLbl="bgShp" presStyleIdx="0" presStyleCnt="3"/>
      <dgm:spPr/>
    </dgm:pt>
    <dgm:pt modelId="{6D980821-6D33-41E4-9E09-2B1432C8726F}" type="pres">
      <dgm:prSet presAssocID="{C88150AA-FCE2-41DB-A526-B68BA3B831D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ld Key with solid fill"/>
        </a:ext>
      </dgm:extLst>
    </dgm:pt>
    <dgm:pt modelId="{008C7372-41E0-4815-BCFB-77583E57D69B}" type="pres">
      <dgm:prSet presAssocID="{C88150AA-FCE2-41DB-A526-B68BA3B831DA}" presName="spaceRect" presStyleCnt="0"/>
      <dgm:spPr/>
    </dgm:pt>
    <dgm:pt modelId="{7737EA4C-61AD-407E-9FBF-F6431B61DFB6}" type="pres">
      <dgm:prSet presAssocID="{C88150AA-FCE2-41DB-A526-B68BA3B831DA}" presName="parTx" presStyleLbl="revTx" presStyleIdx="0" presStyleCnt="3">
        <dgm:presLayoutVars>
          <dgm:chMax val="0"/>
          <dgm:chPref val="0"/>
        </dgm:presLayoutVars>
      </dgm:prSet>
      <dgm:spPr/>
    </dgm:pt>
    <dgm:pt modelId="{873A2A7C-DD1E-41CE-AB93-D97CD24DB9CC}" type="pres">
      <dgm:prSet presAssocID="{D66918C7-CC55-42F0-AFC7-652339C99E9A}" presName="sibTrans" presStyleCnt="0"/>
      <dgm:spPr/>
    </dgm:pt>
    <dgm:pt modelId="{4031E1DF-F57D-4FDE-AD7E-3EEAA4A2FB17}" type="pres">
      <dgm:prSet presAssocID="{60F62A20-3E4B-49ED-9DA5-E38F7E382778}" presName="compNode" presStyleCnt="0"/>
      <dgm:spPr/>
    </dgm:pt>
    <dgm:pt modelId="{EEE7E774-4245-426A-94C7-D00BA6B6E90C}" type="pres">
      <dgm:prSet presAssocID="{60F62A20-3E4B-49ED-9DA5-E38F7E382778}" presName="bgRect" presStyleLbl="bgShp" presStyleIdx="1" presStyleCnt="3"/>
      <dgm:spPr/>
    </dgm:pt>
    <dgm:pt modelId="{BF35D403-C07D-487E-A8D9-93F5FBBFBE47}" type="pres">
      <dgm:prSet presAssocID="{60F62A20-3E4B-49ED-9DA5-E38F7E38277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293D2FDA-97FA-4D78-9085-0B212162D33A}" type="pres">
      <dgm:prSet presAssocID="{60F62A20-3E4B-49ED-9DA5-E38F7E382778}" presName="spaceRect" presStyleCnt="0"/>
      <dgm:spPr/>
    </dgm:pt>
    <dgm:pt modelId="{B9223FD8-4DCC-45BC-8EDB-16F5B9207455}" type="pres">
      <dgm:prSet presAssocID="{60F62A20-3E4B-49ED-9DA5-E38F7E382778}" presName="parTx" presStyleLbl="revTx" presStyleIdx="1" presStyleCnt="3">
        <dgm:presLayoutVars>
          <dgm:chMax val="0"/>
          <dgm:chPref val="0"/>
        </dgm:presLayoutVars>
      </dgm:prSet>
      <dgm:spPr/>
    </dgm:pt>
    <dgm:pt modelId="{734A7F5D-2DF4-4E3B-88EA-3B4039A43ACB}" type="pres">
      <dgm:prSet presAssocID="{8D9E63A4-DA7E-4801-B68B-B17261DD18E6}" presName="sibTrans" presStyleCnt="0"/>
      <dgm:spPr/>
    </dgm:pt>
    <dgm:pt modelId="{5E2A0677-428F-41E8-9052-44D91BAECAFA}" type="pres">
      <dgm:prSet presAssocID="{2581B0F7-4435-4008-8D88-BEC89D79939A}" presName="compNode" presStyleCnt="0"/>
      <dgm:spPr/>
    </dgm:pt>
    <dgm:pt modelId="{825CEC14-166C-424B-8C68-5ABB02B24A57}" type="pres">
      <dgm:prSet presAssocID="{2581B0F7-4435-4008-8D88-BEC89D79939A}" presName="bgRect" presStyleLbl="bgShp" presStyleIdx="2" presStyleCnt="3"/>
      <dgm:spPr/>
    </dgm:pt>
    <dgm:pt modelId="{74F2020C-41B3-4118-93F0-8DBBD99FC1E9}" type="pres">
      <dgm:prSet presAssocID="{2581B0F7-4435-4008-8D88-BEC89D79939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rglass Full outline"/>
        </a:ext>
      </dgm:extLst>
    </dgm:pt>
    <dgm:pt modelId="{876E6117-DE43-49BE-A7D0-5B7D6420FE1A}" type="pres">
      <dgm:prSet presAssocID="{2581B0F7-4435-4008-8D88-BEC89D79939A}" presName="spaceRect" presStyleCnt="0"/>
      <dgm:spPr/>
    </dgm:pt>
    <dgm:pt modelId="{5A9437CB-81E8-40DB-8B98-DF3D250C3AC5}" type="pres">
      <dgm:prSet presAssocID="{2581B0F7-4435-4008-8D88-BEC89D79939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5B03517-9B1C-42A8-8FC9-FF2DC80D2974}" type="presOf" srcId="{60F62A20-3E4B-49ED-9DA5-E38F7E382778}" destId="{B9223FD8-4DCC-45BC-8EDB-16F5B9207455}" srcOrd="0" destOrd="0" presId="urn:microsoft.com/office/officeart/2018/2/layout/IconVerticalSolidList"/>
    <dgm:cxn modelId="{1B0A0B1B-E322-4C65-8255-7626E26124AB}" srcId="{198E8CDB-2834-40E9-A51A-98D724B52F92}" destId="{C88150AA-FCE2-41DB-A526-B68BA3B831DA}" srcOrd="0" destOrd="0" parTransId="{33809974-3BA6-4C9D-984E-A213941DC7D2}" sibTransId="{D66918C7-CC55-42F0-AFC7-652339C99E9A}"/>
    <dgm:cxn modelId="{6C00382B-F458-43D1-A1CE-19CA7C34BD91}" srcId="{198E8CDB-2834-40E9-A51A-98D724B52F92}" destId="{2581B0F7-4435-4008-8D88-BEC89D79939A}" srcOrd="2" destOrd="0" parTransId="{86EA6B3F-BCB1-4C90-A909-2F991C03D132}" sibTransId="{619AB98D-811B-4981-A34D-6C7358803DE2}"/>
    <dgm:cxn modelId="{3C3E603F-610C-45F5-A4D2-C50060030649}" type="presOf" srcId="{198E8CDB-2834-40E9-A51A-98D724B52F92}" destId="{A61AB9C4-6A13-4C89-A3CC-C708A877FF66}" srcOrd="0" destOrd="0" presId="urn:microsoft.com/office/officeart/2018/2/layout/IconVerticalSolidList"/>
    <dgm:cxn modelId="{0990114E-5F27-4D67-AD29-127461B5EF19}" type="presOf" srcId="{2581B0F7-4435-4008-8D88-BEC89D79939A}" destId="{5A9437CB-81E8-40DB-8B98-DF3D250C3AC5}" srcOrd="0" destOrd="0" presId="urn:microsoft.com/office/officeart/2018/2/layout/IconVerticalSolidList"/>
    <dgm:cxn modelId="{0F7760A0-9E67-47B8-B304-73592A645D99}" type="presOf" srcId="{C88150AA-FCE2-41DB-A526-B68BA3B831DA}" destId="{7737EA4C-61AD-407E-9FBF-F6431B61DFB6}" srcOrd="0" destOrd="0" presId="urn:microsoft.com/office/officeart/2018/2/layout/IconVerticalSolidList"/>
    <dgm:cxn modelId="{2595F8AE-066F-48F4-B3B4-C1F6A88E479B}" srcId="{198E8CDB-2834-40E9-A51A-98D724B52F92}" destId="{60F62A20-3E4B-49ED-9DA5-E38F7E382778}" srcOrd="1" destOrd="0" parTransId="{80127958-8656-4CF2-B2F2-14E0FADD0996}" sibTransId="{8D9E63A4-DA7E-4801-B68B-B17261DD18E6}"/>
    <dgm:cxn modelId="{933BBF7D-4FB5-4312-B557-12902834218E}" type="presParOf" srcId="{A61AB9C4-6A13-4C89-A3CC-C708A877FF66}" destId="{D1FBBDC5-43E9-48F6-A5AC-A329D9CDC374}" srcOrd="0" destOrd="0" presId="urn:microsoft.com/office/officeart/2018/2/layout/IconVerticalSolidList"/>
    <dgm:cxn modelId="{FC971577-4AD1-4FEE-ABEB-221A108A0489}" type="presParOf" srcId="{D1FBBDC5-43E9-48F6-A5AC-A329D9CDC374}" destId="{0CEC40FD-9018-4283-A273-C3B4070FAC8F}" srcOrd="0" destOrd="0" presId="urn:microsoft.com/office/officeart/2018/2/layout/IconVerticalSolidList"/>
    <dgm:cxn modelId="{3BD3C88F-2769-483C-B047-8FAC579C3C0D}" type="presParOf" srcId="{D1FBBDC5-43E9-48F6-A5AC-A329D9CDC374}" destId="{6D980821-6D33-41E4-9E09-2B1432C8726F}" srcOrd="1" destOrd="0" presId="urn:microsoft.com/office/officeart/2018/2/layout/IconVerticalSolidList"/>
    <dgm:cxn modelId="{ADDF3F0D-CB8D-4CD9-B23F-15225F4E764A}" type="presParOf" srcId="{D1FBBDC5-43E9-48F6-A5AC-A329D9CDC374}" destId="{008C7372-41E0-4815-BCFB-77583E57D69B}" srcOrd="2" destOrd="0" presId="urn:microsoft.com/office/officeart/2018/2/layout/IconVerticalSolidList"/>
    <dgm:cxn modelId="{629B5381-93A0-4A7D-AD9D-83001218F5D2}" type="presParOf" srcId="{D1FBBDC5-43E9-48F6-A5AC-A329D9CDC374}" destId="{7737EA4C-61AD-407E-9FBF-F6431B61DFB6}" srcOrd="3" destOrd="0" presId="urn:microsoft.com/office/officeart/2018/2/layout/IconVerticalSolidList"/>
    <dgm:cxn modelId="{A70C1FE9-CE03-4C25-980A-05A8E277D2E1}" type="presParOf" srcId="{A61AB9C4-6A13-4C89-A3CC-C708A877FF66}" destId="{873A2A7C-DD1E-41CE-AB93-D97CD24DB9CC}" srcOrd="1" destOrd="0" presId="urn:microsoft.com/office/officeart/2018/2/layout/IconVerticalSolidList"/>
    <dgm:cxn modelId="{BA1AF018-BEEC-4DA5-9926-9EAAE6C6A792}" type="presParOf" srcId="{A61AB9C4-6A13-4C89-A3CC-C708A877FF66}" destId="{4031E1DF-F57D-4FDE-AD7E-3EEAA4A2FB17}" srcOrd="2" destOrd="0" presId="urn:microsoft.com/office/officeart/2018/2/layout/IconVerticalSolidList"/>
    <dgm:cxn modelId="{965FE7AE-44B6-49FA-A421-B6E02977046E}" type="presParOf" srcId="{4031E1DF-F57D-4FDE-AD7E-3EEAA4A2FB17}" destId="{EEE7E774-4245-426A-94C7-D00BA6B6E90C}" srcOrd="0" destOrd="0" presId="urn:microsoft.com/office/officeart/2018/2/layout/IconVerticalSolidList"/>
    <dgm:cxn modelId="{7770048C-4DA9-4457-AF7E-EE1DB344FCFB}" type="presParOf" srcId="{4031E1DF-F57D-4FDE-AD7E-3EEAA4A2FB17}" destId="{BF35D403-C07D-487E-A8D9-93F5FBBFBE47}" srcOrd="1" destOrd="0" presId="urn:microsoft.com/office/officeart/2018/2/layout/IconVerticalSolidList"/>
    <dgm:cxn modelId="{09B7AFDB-9CF2-46E2-9DEA-4DF631068E7E}" type="presParOf" srcId="{4031E1DF-F57D-4FDE-AD7E-3EEAA4A2FB17}" destId="{293D2FDA-97FA-4D78-9085-0B212162D33A}" srcOrd="2" destOrd="0" presId="urn:microsoft.com/office/officeart/2018/2/layout/IconVerticalSolidList"/>
    <dgm:cxn modelId="{1237245A-6200-4DE4-98D3-DC2420E63016}" type="presParOf" srcId="{4031E1DF-F57D-4FDE-AD7E-3EEAA4A2FB17}" destId="{B9223FD8-4DCC-45BC-8EDB-16F5B9207455}" srcOrd="3" destOrd="0" presId="urn:microsoft.com/office/officeart/2018/2/layout/IconVerticalSolidList"/>
    <dgm:cxn modelId="{9E8434CE-E452-4863-8C46-9FBB2E19EF74}" type="presParOf" srcId="{A61AB9C4-6A13-4C89-A3CC-C708A877FF66}" destId="{734A7F5D-2DF4-4E3B-88EA-3B4039A43ACB}" srcOrd="3" destOrd="0" presId="urn:microsoft.com/office/officeart/2018/2/layout/IconVerticalSolidList"/>
    <dgm:cxn modelId="{DB2E665A-46D7-493C-BD0A-F1A6C6A5C9C5}" type="presParOf" srcId="{A61AB9C4-6A13-4C89-A3CC-C708A877FF66}" destId="{5E2A0677-428F-41E8-9052-44D91BAECAFA}" srcOrd="4" destOrd="0" presId="urn:microsoft.com/office/officeart/2018/2/layout/IconVerticalSolidList"/>
    <dgm:cxn modelId="{90F5CCFD-A7C3-4E3D-92D7-70A683510AB1}" type="presParOf" srcId="{5E2A0677-428F-41E8-9052-44D91BAECAFA}" destId="{825CEC14-166C-424B-8C68-5ABB02B24A57}" srcOrd="0" destOrd="0" presId="urn:microsoft.com/office/officeart/2018/2/layout/IconVerticalSolidList"/>
    <dgm:cxn modelId="{DBB6A30C-8842-492C-9FD6-244A48A86C48}" type="presParOf" srcId="{5E2A0677-428F-41E8-9052-44D91BAECAFA}" destId="{74F2020C-41B3-4118-93F0-8DBBD99FC1E9}" srcOrd="1" destOrd="0" presId="urn:microsoft.com/office/officeart/2018/2/layout/IconVerticalSolidList"/>
    <dgm:cxn modelId="{5DB81EE2-AE8E-4C66-A628-0B22AF5272B5}" type="presParOf" srcId="{5E2A0677-428F-41E8-9052-44D91BAECAFA}" destId="{876E6117-DE43-49BE-A7D0-5B7D6420FE1A}" srcOrd="2" destOrd="0" presId="urn:microsoft.com/office/officeart/2018/2/layout/IconVerticalSolidList"/>
    <dgm:cxn modelId="{F76C59AC-FC50-41B9-B0D2-7AD6A2E369E2}" type="presParOf" srcId="{5E2A0677-428F-41E8-9052-44D91BAECAFA}" destId="{5A9437CB-81E8-40DB-8B98-DF3D250C3A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25A64-B6B8-4EC9-A68A-E2A722A62356}">
      <dsp:nvSpPr>
        <dsp:cNvPr id="0" name=""/>
        <dsp:cNvSpPr/>
      </dsp:nvSpPr>
      <dsp:spPr>
        <a:xfrm>
          <a:off x="0" y="0"/>
          <a:ext cx="8785260" cy="11458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a typeface="+mn-ea"/>
              <a:cs typeface="+mn-cs"/>
            </a:rPr>
            <a:t>SERFF implemented NAIC Single Sign </a:t>
          </a:r>
          <a:r>
            <a:rPr lang="en-US" sz="3000" kern="1200">
              <a:latin typeface="Avenir Next LT Pro"/>
              <a:ea typeface="+mn-ea"/>
              <a:cs typeface="+mn-cs"/>
            </a:rPr>
            <a:t>On </a:t>
          </a:r>
          <a:r>
            <a:rPr lang="en-US" sz="3000" kern="1200">
              <a:ea typeface="+mn-ea"/>
              <a:cs typeface="+mn-cs"/>
            </a:rPr>
            <a:t>as </a:t>
          </a:r>
          <a:r>
            <a:rPr lang="en-US" sz="3000" i="1" kern="1200">
              <a:ea typeface="+mn-ea"/>
              <a:cs typeface="+mn-cs"/>
            </a:rPr>
            <a:t>an optional login method </a:t>
          </a:r>
          <a:r>
            <a:rPr lang="en-US" sz="3000" kern="1200">
              <a:latin typeface="Avenir Next LT Pro"/>
              <a:ea typeface="+mn-ea"/>
              <a:cs typeface="+mn-cs"/>
            </a:rPr>
            <a:t>last fall</a:t>
          </a:r>
          <a:r>
            <a:rPr lang="en-US" sz="3000" kern="1200">
              <a:ea typeface="+mn-ea"/>
              <a:cs typeface="+mn-cs"/>
            </a:rPr>
            <a:t>. </a:t>
          </a:r>
        </a:p>
      </dsp:txBody>
      <dsp:txXfrm>
        <a:off x="33561" y="33561"/>
        <a:ext cx="7548790" cy="1078735"/>
      </dsp:txXfrm>
    </dsp:sp>
    <dsp:sp modelId="{98590C98-DFF4-4DC6-B30F-6431C7357E4F}">
      <dsp:nvSpPr>
        <dsp:cNvPr id="0" name=""/>
        <dsp:cNvSpPr/>
      </dsp:nvSpPr>
      <dsp:spPr>
        <a:xfrm>
          <a:off x="775169" y="1336833"/>
          <a:ext cx="8785260" cy="11458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a typeface="+mn-ea"/>
              <a:cs typeface="+mn-cs"/>
            </a:rPr>
            <a:t>Our support team has been working to gradually transition users. </a:t>
          </a:r>
        </a:p>
      </dsp:txBody>
      <dsp:txXfrm>
        <a:off x="808730" y="1370394"/>
        <a:ext cx="7198160" cy="1078735"/>
      </dsp:txXfrm>
    </dsp:sp>
    <dsp:sp modelId="{3F2E1A37-8688-4B1E-B750-D6B9467EF602}">
      <dsp:nvSpPr>
        <dsp:cNvPr id="0" name=""/>
        <dsp:cNvSpPr/>
      </dsp:nvSpPr>
      <dsp:spPr>
        <a:xfrm>
          <a:off x="1550339" y="2673667"/>
          <a:ext cx="8785260" cy="11458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ea typeface="+mn-ea"/>
              <a:cs typeface="+mn-cs"/>
            </a:rPr>
            <a:t>Over the next six weeks, Okta will become </a:t>
          </a:r>
          <a:r>
            <a:rPr lang="en-US" sz="3000" i="1" kern="1200">
              <a:ea typeface="+mn-ea"/>
              <a:cs typeface="+mn-cs"/>
            </a:rPr>
            <a:t>the only login method</a:t>
          </a:r>
          <a:r>
            <a:rPr lang="en-US" sz="3000" kern="1200">
              <a:ea typeface="+mn-ea"/>
              <a:cs typeface="+mn-cs"/>
            </a:rPr>
            <a:t>. </a:t>
          </a:r>
        </a:p>
      </dsp:txBody>
      <dsp:txXfrm>
        <a:off x="1583900" y="2707228"/>
        <a:ext cx="7198160" cy="1078735"/>
      </dsp:txXfrm>
    </dsp:sp>
    <dsp:sp modelId="{F94461E9-CA5E-4E9E-B4C0-C1E75F5B9F12}">
      <dsp:nvSpPr>
        <dsp:cNvPr id="0" name=""/>
        <dsp:cNvSpPr/>
      </dsp:nvSpPr>
      <dsp:spPr>
        <a:xfrm>
          <a:off x="8040452" y="868941"/>
          <a:ext cx="744807" cy="74480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8208034" y="868941"/>
        <a:ext cx="409643" cy="560467"/>
      </dsp:txXfrm>
    </dsp:sp>
    <dsp:sp modelId="{F9D9834A-0117-4EB0-AE28-7FD25DF4927C}">
      <dsp:nvSpPr>
        <dsp:cNvPr id="0" name=""/>
        <dsp:cNvSpPr/>
      </dsp:nvSpPr>
      <dsp:spPr>
        <a:xfrm>
          <a:off x="8815622" y="2198136"/>
          <a:ext cx="744807" cy="74480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8983204" y="2198136"/>
        <a:ext cx="409643" cy="5604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41378-9197-4F42-A950-0BF32CAC01F2}">
      <dsp:nvSpPr>
        <dsp:cNvPr id="0" name=""/>
        <dsp:cNvSpPr/>
      </dsp:nvSpPr>
      <dsp:spPr>
        <a:xfrm>
          <a:off x="0" y="2984"/>
          <a:ext cx="10335600" cy="6355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EED07E-95F6-4EB8-B467-BF63221584EF}">
      <dsp:nvSpPr>
        <dsp:cNvPr id="0" name=""/>
        <dsp:cNvSpPr/>
      </dsp:nvSpPr>
      <dsp:spPr>
        <a:xfrm>
          <a:off x="192266" y="145992"/>
          <a:ext cx="349576" cy="3495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91F4B-70A0-4935-9E0A-94CB13564FE6}">
      <dsp:nvSpPr>
        <dsp:cNvPr id="0" name=""/>
        <dsp:cNvSpPr/>
      </dsp:nvSpPr>
      <dsp:spPr>
        <a:xfrm>
          <a:off x="734109" y="2984"/>
          <a:ext cx="9601490" cy="63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267" tIns="67267" rIns="67267" bIns="67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 cloud-based identity and access management tool. This isn't an NAIC product. </a:t>
          </a:r>
        </a:p>
      </dsp:txBody>
      <dsp:txXfrm>
        <a:off x="734109" y="2984"/>
        <a:ext cx="9601490" cy="635592"/>
      </dsp:txXfrm>
    </dsp:sp>
    <dsp:sp modelId="{344C8E0B-1F92-43B2-8CF5-E61F11784664}">
      <dsp:nvSpPr>
        <dsp:cNvPr id="0" name=""/>
        <dsp:cNvSpPr/>
      </dsp:nvSpPr>
      <dsp:spPr>
        <a:xfrm>
          <a:off x="0" y="797475"/>
          <a:ext cx="10335600" cy="6355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FEC38E-5266-4AF1-9AB9-092CBFDE4183}">
      <dsp:nvSpPr>
        <dsp:cNvPr id="0" name=""/>
        <dsp:cNvSpPr/>
      </dsp:nvSpPr>
      <dsp:spPr>
        <a:xfrm>
          <a:off x="192266" y="940483"/>
          <a:ext cx="349576" cy="3495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78099-BA49-4BF9-B9A1-C6A1C3460207}">
      <dsp:nvSpPr>
        <dsp:cNvPr id="0" name=""/>
        <dsp:cNvSpPr/>
      </dsp:nvSpPr>
      <dsp:spPr>
        <a:xfrm>
          <a:off x="734109" y="797475"/>
          <a:ext cx="9601490" cy="63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267" tIns="67267" rIns="67267" bIns="67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Okta will be how you log in to SERFF and other NAIC systems. </a:t>
          </a:r>
        </a:p>
      </dsp:txBody>
      <dsp:txXfrm>
        <a:off x="734109" y="797475"/>
        <a:ext cx="9601490" cy="635592"/>
      </dsp:txXfrm>
    </dsp:sp>
    <dsp:sp modelId="{F1319FA6-D4A8-4691-9093-E54D776C46F4}">
      <dsp:nvSpPr>
        <dsp:cNvPr id="0" name=""/>
        <dsp:cNvSpPr/>
      </dsp:nvSpPr>
      <dsp:spPr>
        <a:xfrm>
          <a:off x="0" y="1591966"/>
          <a:ext cx="10335600" cy="6355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73F61-9E43-4D95-8DAD-5AC18C47E8DD}">
      <dsp:nvSpPr>
        <dsp:cNvPr id="0" name=""/>
        <dsp:cNvSpPr/>
      </dsp:nvSpPr>
      <dsp:spPr>
        <a:xfrm>
          <a:off x="192266" y="1734974"/>
          <a:ext cx="349576" cy="3495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7A0BB-ECE5-49CC-8601-3450C126D8C2}">
      <dsp:nvSpPr>
        <dsp:cNvPr id="0" name=""/>
        <dsp:cNvSpPr/>
      </dsp:nvSpPr>
      <dsp:spPr>
        <a:xfrm>
          <a:off x="734109" y="1591966"/>
          <a:ext cx="9601490" cy="63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267" tIns="67267" rIns="67267" bIns="67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Okta will also manage some of your personal information and your password. </a:t>
          </a:r>
        </a:p>
      </dsp:txBody>
      <dsp:txXfrm>
        <a:off x="734109" y="1591966"/>
        <a:ext cx="9601490" cy="635592"/>
      </dsp:txXfrm>
    </dsp:sp>
    <dsp:sp modelId="{12CA9A2B-D9F0-4252-9037-0E254B1EE3DA}">
      <dsp:nvSpPr>
        <dsp:cNvPr id="0" name=""/>
        <dsp:cNvSpPr/>
      </dsp:nvSpPr>
      <dsp:spPr>
        <a:xfrm>
          <a:off x="0" y="2386457"/>
          <a:ext cx="10335600" cy="6355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E0E1-615D-4D29-9330-742E85C526D9}">
      <dsp:nvSpPr>
        <dsp:cNvPr id="0" name=""/>
        <dsp:cNvSpPr/>
      </dsp:nvSpPr>
      <dsp:spPr>
        <a:xfrm>
          <a:off x="192266" y="2529465"/>
          <a:ext cx="349576" cy="3495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AE38D-9B5F-49AF-A4E8-5141F84AD84D}">
      <dsp:nvSpPr>
        <dsp:cNvPr id="0" name=""/>
        <dsp:cNvSpPr/>
      </dsp:nvSpPr>
      <dsp:spPr>
        <a:xfrm>
          <a:off x="734109" y="2386457"/>
          <a:ext cx="9601490" cy="63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267" tIns="67267" rIns="67267" bIns="67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If your company uses Okta – it's not the same "tenant" which means it's not the same ID/password. </a:t>
          </a:r>
        </a:p>
      </dsp:txBody>
      <dsp:txXfrm>
        <a:off x="734109" y="2386457"/>
        <a:ext cx="9601490" cy="635592"/>
      </dsp:txXfrm>
    </dsp:sp>
    <dsp:sp modelId="{8CA2F13C-65A7-4124-A835-5ABEAF19E8FC}">
      <dsp:nvSpPr>
        <dsp:cNvPr id="0" name=""/>
        <dsp:cNvSpPr/>
      </dsp:nvSpPr>
      <dsp:spPr>
        <a:xfrm>
          <a:off x="0" y="3180948"/>
          <a:ext cx="10335600" cy="6355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C9B5D6-9E92-4867-A939-FA2D988043E3}">
      <dsp:nvSpPr>
        <dsp:cNvPr id="0" name=""/>
        <dsp:cNvSpPr/>
      </dsp:nvSpPr>
      <dsp:spPr>
        <a:xfrm>
          <a:off x="192266" y="3323956"/>
          <a:ext cx="349576" cy="3495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A7C4A-9D08-47D6-8CCF-0FF13E8C6281}">
      <dsp:nvSpPr>
        <dsp:cNvPr id="0" name=""/>
        <dsp:cNvSpPr/>
      </dsp:nvSpPr>
      <dsp:spPr>
        <a:xfrm>
          <a:off x="734109" y="3180948"/>
          <a:ext cx="9601490" cy="6355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267" tIns="67267" rIns="67267" bIns="6726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Okta includes multi-factor authentication to improve security. </a:t>
          </a:r>
        </a:p>
      </dsp:txBody>
      <dsp:txXfrm>
        <a:off x="734109" y="3180948"/>
        <a:ext cx="9601490" cy="635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C40FD-9018-4283-A273-C3B4070FAC8F}">
      <dsp:nvSpPr>
        <dsp:cNvPr id="0" name=""/>
        <dsp:cNvSpPr/>
      </dsp:nvSpPr>
      <dsp:spPr>
        <a:xfrm>
          <a:off x="0" y="466"/>
          <a:ext cx="10335600" cy="109102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980821-6D33-41E4-9E09-2B1432C8726F}">
      <dsp:nvSpPr>
        <dsp:cNvPr id="0" name=""/>
        <dsp:cNvSpPr/>
      </dsp:nvSpPr>
      <dsp:spPr>
        <a:xfrm>
          <a:off x="330035" y="245947"/>
          <a:ext cx="600064" cy="6000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7EA4C-61AD-407E-9FBF-F6431B61DFB6}">
      <dsp:nvSpPr>
        <dsp:cNvPr id="0" name=""/>
        <dsp:cNvSpPr/>
      </dsp:nvSpPr>
      <dsp:spPr>
        <a:xfrm>
          <a:off x="1260135" y="466"/>
          <a:ext cx="9075464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Try logging in with Okta the next time you access SERFF. </a:t>
          </a:r>
        </a:p>
      </dsp:txBody>
      <dsp:txXfrm>
        <a:off x="1260135" y="466"/>
        <a:ext cx="9075464" cy="1091026"/>
      </dsp:txXfrm>
    </dsp:sp>
    <dsp:sp modelId="{EEE7E774-4245-426A-94C7-D00BA6B6E90C}">
      <dsp:nvSpPr>
        <dsp:cNvPr id="0" name=""/>
        <dsp:cNvSpPr/>
      </dsp:nvSpPr>
      <dsp:spPr>
        <a:xfrm>
          <a:off x="0" y="1364249"/>
          <a:ext cx="10335600" cy="109102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35D403-C07D-487E-A8D9-93F5FBBFBE47}">
      <dsp:nvSpPr>
        <dsp:cNvPr id="0" name=""/>
        <dsp:cNvSpPr/>
      </dsp:nvSpPr>
      <dsp:spPr>
        <a:xfrm>
          <a:off x="330035" y="1609730"/>
          <a:ext cx="600064" cy="6000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23FD8-4DCC-45BC-8EDB-16F5B9207455}">
      <dsp:nvSpPr>
        <dsp:cNvPr id="0" name=""/>
        <dsp:cNvSpPr/>
      </dsp:nvSpPr>
      <dsp:spPr>
        <a:xfrm>
          <a:off x="1260135" y="1364249"/>
          <a:ext cx="9075464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Watch for emails and SERFF Alerts!</a:t>
          </a:r>
        </a:p>
      </dsp:txBody>
      <dsp:txXfrm>
        <a:off x="1260135" y="1364249"/>
        <a:ext cx="9075464" cy="1091026"/>
      </dsp:txXfrm>
    </dsp:sp>
    <dsp:sp modelId="{825CEC14-166C-424B-8C68-5ABB02B24A57}">
      <dsp:nvSpPr>
        <dsp:cNvPr id="0" name=""/>
        <dsp:cNvSpPr/>
      </dsp:nvSpPr>
      <dsp:spPr>
        <a:xfrm>
          <a:off x="0" y="2728032"/>
          <a:ext cx="10335600" cy="109102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2020C-41B3-4118-93F0-8DBBD99FC1E9}">
      <dsp:nvSpPr>
        <dsp:cNvPr id="0" name=""/>
        <dsp:cNvSpPr/>
      </dsp:nvSpPr>
      <dsp:spPr>
        <a:xfrm>
          <a:off x="330035" y="2973513"/>
          <a:ext cx="600064" cy="6000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437CB-81E8-40DB-8B98-DF3D250C3AC5}">
      <dsp:nvSpPr>
        <dsp:cNvPr id="0" name=""/>
        <dsp:cNvSpPr/>
      </dsp:nvSpPr>
      <dsp:spPr>
        <a:xfrm>
          <a:off x="1260135" y="2728032"/>
          <a:ext cx="9075464" cy="1091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67" tIns="115467" rIns="115467" bIns="115467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Be patient!</a:t>
          </a:r>
        </a:p>
      </dsp:txBody>
      <dsp:txXfrm>
        <a:off x="1260135" y="2728032"/>
        <a:ext cx="9075464" cy="1091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B76C6-D6AB-4AB2-A215-5D36D94EFF3B}" type="datetimeFigureOut"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7A827-561E-4E76-9F85-6959C6D4DF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80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US" smtClean="0"/>
              <a:pPr/>
              <a:t>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41573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3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54441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AC24-8463-4EC1-AC3E-DEA9C58A57F9}" type="datetime1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A7EC7-856D-F814-394C-D734CA63A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63AB1-9ABF-E25C-46DE-1949DABDE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8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34D88-D065-A09C-3549-4A6C9D4946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19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198" userDrawn="1">
          <p15:clr>
            <a:srgbClr val="FBAE40"/>
          </p15:clr>
        </p15:guide>
        <p15:guide id="3" pos="4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069238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9335" y="1093509"/>
            <a:ext cx="4964489" cy="422320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745600-A424-475F-98DA-7B428623C4AF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1E3535-E268-4B1F-B2FB-91821FDA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99" y="1114424"/>
            <a:ext cx="4069238" cy="538164"/>
          </a:xfrm>
        </p:spPr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4E4B8-72B0-6576-F13D-EE8B7B983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3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  <p15:guide id="2" pos="333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63AB1-9ABF-E25C-46DE-1949DABDE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52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3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A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795" y="6137138"/>
            <a:ext cx="2011680" cy="24171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60948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00419" y="3602038"/>
            <a:ext cx="4653404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/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0419" y="4287818"/>
            <a:ext cx="4653403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E77732F-5754-4CFE-A971-EAC0406E3B57}" type="datetime4">
              <a:rPr lang="en-US" smtClean="0"/>
              <a:t>January 29, 2026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B08F9-2C35-7976-6BCE-3DFDCA3F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96" y="2512541"/>
            <a:ext cx="4564622" cy="6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8511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434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 + NAIC-SER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1/29/2026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AAF841-E8DA-495F-8CB6-44789F241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99" y="119684"/>
            <a:ext cx="1534084" cy="2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81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>
          <p15:clr>
            <a:srgbClr val="FBAE40"/>
          </p15:clr>
        </p15:guide>
        <p15:guide id="2" pos="3198">
          <p15:clr>
            <a:srgbClr val="FBAE40"/>
          </p15:clr>
        </p15:guide>
        <p15:guide id="3" pos="41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 + watermark + NAIC-SERF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59ADFE-710A-394B-A06C-32397AFD8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t="1681" r="21451" b="45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7613" y="1112839"/>
            <a:ext cx="10336212" cy="239712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7612" y="3602038"/>
            <a:ext cx="10336213" cy="165576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 algn="l">
              <a:buFont typeface="Avenir Next LT Pro" panose="020B0504020202020204" pitchFamily="34" charset="0"/>
              <a:buChar char="​"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B6689E26-7520-BC32-C836-F1376DF4E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46" y="6339505"/>
            <a:ext cx="2020127" cy="242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41C4F8-1085-013F-A9A9-5EC9E77873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680" y="356250"/>
            <a:ext cx="3573280" cy="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41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32" r:id="rId2"/>
    <p:sldLayoutId id="2147483792" r:id="rId3"/>
    <p:sldLayoutId id="2147483775" r:id="rId4"/>
    <p:sldLayoutId id="2147483788" r:id="rId5"/>
    <p:sldLayoutId id="2147483787" r:id="rId6"/>
    <p:sldLayoutId id="2147483778" r:id="rId7"/>
    <p:sldLayoutId id="214748379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4.xml"/><Relationship Id="rId6" Type="http://schemas.openxmlformats.org/officeDocument/2006/relationships/hyperlink" Target="https://naic.webex.com/naic/ldr.php?RCID=4e711059af12a81cae2e088c4a563194" TargetMode="External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979E-A067-4828-917F-6A4CA2EE85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8C2FE-03EE-4EDC-9D08-FA98D6B8DF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E635A9C-35B0-AC4E-B103-E1057A2F6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0419" y="3602038"/>
            <a:ext cx="4653404" cy="7860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SERFF Product Steering Committee</a:t>
            </a:r>
          </a:p>
          <a:p>
            <a:r>
              <a:rPr lang="en-US"/>
              <a:t>January 28, 2026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9E0C31C-55C9-5D48-6F8A-2CBD50E441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Placeholder 9">
            <a:extLst>
              <a:ext uri="{FF2B5EF4-FFF2-40B4-BE49-F238E27FC236}">
                <a16:creationId xmlns:a16="http://schemas.microsoft.com/office/drawing/2014/main" id="{B7C984B2-CBBB-95E6-097D-DDA67E89EE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2265" r="21037"/>
          <a:stretch/>
        </p:blipFill>
        <p:spPr>
          <a:xfrm>
            <a:off x="0" y="-1"/>
            <a:ext cx="6096000" cy="686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9875C0-4BF7-2BF2-52F9-C120E5A512EE}"/>
              </a:ext>
            </a:extLst>
          </p:cNvPr>
          <p:cNvSpPr txBox="1"/>
          <p:nvPr/>
        </p:nvSpPr>
        <p:spPr>
          <a:xfrm>
            <a:off x="6541005" y="4547223"/>
            <a:ext cx="564833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Recording Link: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>
                <a:ea typeface="+mn-lt"/>
                <a:cs typeface="+mn-lt"/>
                <a:hlinkClick r:id="rId6"/>
              </a:rPr>
              <a:t>https://naic.webex.com/naic/ldr.php?RCID=4e711059af12a81cae2e088c4a563194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en-US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0373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265FC-D5A5-3EB3-1016-CD9D4C301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2133-E508-4C8E-35DA-9A5402B8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/>
              <a:t>Open Q&amp;A</a:t>
            </a:r>
            <a:br>
              <a:rPr lang="en-US"/>
            </a:br>
            <a:r>
              <a:rPr lang="en-US"/>
              <a:t>(Menti)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BF0EF-1DD2-315C-5EF6-D864C8136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736DA-C491-5001-CEDE-01FEFA2147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1C5E-D74C-41F9-9F32-1EBE1DC6A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ECE13-B098-A782-130D-444DBF3941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0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60272-B30F-0227-71B8-2C7D54F3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C04CC1D-B89A-08C1-AB9E-487B165C6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29" y="854196"/>
            <a:ext cx="10532941" cy="54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5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B392C-80AC-664A-A74F-35DE03344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6359-EA6D-31E9-30C2-EAAEEBF1E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 err="1"/>
              <a:t>Adhoc</a:t>
            </a:r>
            <a:r>
              <a:rPr lang="en-US"/>
              <a:t> Reporting – </a:t>
            </a:r>
            <a:br>
              <a:rPr lang="en-US"/>
            </a:br>
            <a:r>
              <a:rPr lang="en-US"/>
              <a:t>State Only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A7F881-9C6E-CECB-C74C-743938629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7A907-B2AB-AA35-3153-60189DC86B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49C49-A88D-C0B2-C98D-6EFE32B20B8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9D1A6-9B45-550C-5CB7-3427943A36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0CCBA-8335-968D-C4BE-04BDB52C5699}"/>
              </a:ext>
            </a:extLst>
          </p:cNvPr>
          <p:cNvSpPr txBox="1"/>
          <p:nvPr/>
        </p:nvSpPr>
        <p:spPr>
          <a:xfrm>
            <a:off x="2600015" y="4576196"/>
            <a:ext cx="71912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If you are a State regulator and wish to receive Diane's </a:t>
            </a:r>
            <a:r>
              <a:rPr lang="en-US" sz="2000" dirty="0" err="1"/>
              <a:t>Adhoc</a:t>
            </a:r>
            <a:r>
              <a:rPr lang="en-US" sz="2000" dirty="0"/>
              <a:t> Reporting slides or this segment's recording, please contact adysart@naic.org</a:t>
            </a:r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392901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45D5A73-4243-8B43-E617-013F83FD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E97A-1B70-623D-4F68-D0BAF63C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Snowflake State Shared Account - SERFF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94118F-79AF-6B80-22C1-DE105A03F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-251460">
              <a:buNone/>
            </a:pPr>
            <a:r>
              <a:rPr lang="en-US"/>
              <a:t>How Can You Access the Data?</a:t>
            </a:r>
          </a:p>
          <a:p>
            <a:pPr marL="252095" lvl="1" indent="0">
              <a:buNone/>
            </a:pPr>
            <a:r>
              <a:rPr lang="en-US"/>
              <a:t>User Connections</a:t>
            </a:r>
          </a:p>
          <a:p>
            <a:pPr marL="252095" lvl="1" indent="0">
              <a:buNone/>
            </a:pPr>
            <a:r>
              <a:rPr lang="en-US"/>
              <a:t>Application Connections</a:t>
            </a:r>
          </a:p>
          <a:p>
            <a:pPr marL="252095" lvl="1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What Data is Available?</a:t>
            </a:r>
          </a:p>
          <a:p>
            <a:pPr marL="252095" lvl="1" indent="0">
              <a:buNone/>
            </a:pPr>
            <a:r>
              <a:rPr lang="en-US"/>
              <a:t>All years</a:t>
            </a:r>
          </a:p>
          <a:p>
            <a:pPr marL="252095" lvl="1" indent="0">
              <a:buNone/>
            </a:pPr>
            <a:r>
              <a:rPr lang="en-US"/>
              <a:t>Legacy; SERFF Mod coming with Early Adopter Implementations</a:t>
            </a:r>
          </a:p>
          <a:p>
            <a:pPr marL="252095" lvl="1" indent="0">
              <a:buNone/>
            </a:pPr>
            <a:r>
              <a:rPr lang="en-US"/>
              <a:t>Not all data elements yet; state input and prioritization drives additional data objects</a:t>
            </a:r>
            <a:br>
              <a:rPr lang="en-US"/>
            </a:br>
            <a:endParaRPr lang="en-US"/>
          </a:p>
          <a:p>
            <a:pPr marL="0" indent="0">
              <a:buNone/>
            </a:pPr>
            <a:r>
              <a:rPr lang="en-US"/>
              <a:t>Purpose of the Shared Account</a:t>
            </a:r>
          </a:p>
          <a:p>
            <a:pPr marL="252095" lvl="1" indent="0">
              <a:buNone/>
            </a:pPr>
            <a:r>
              <a:rPr lang="en-US"/>
              <a:t> Share the SERFF data in a simplified model to allow analytics and reporting   </a:t>
            </a:r>
          </a:p>
        </p:txBody>
      </p:sp>
    </p:spTree>
    <p:extLst>
      <p:ext uri="{BB962C8B-B14F-4D97-AF65-F5344CB8AC3E}">
        <p14:creationId xmlns:p14="http://schemas.microsoft.com/office/powerpoint/2010/main" val="2871104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816B3F8-7DF3-F117-CD7F-2B76D7502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BE14-4A50-5DA4-6CD6-E43F1934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Connection Walk Thru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2D75BB-02B0-BC2D-EEB9-CA33AA212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2202" y="1812877"/>
            <a:ext cx="6421296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59A0C80-8D76-B1E3-D372-EA9C576B9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713E-66A3-2022-49BE-2AD8A0C34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Connection Walk Thru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54D6DE-7795-B4FF-F921-66A969FD9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5852"/>
          <a:stretch>
            <a:fillRect/>
          </a:stretch>
        </p:blipFill>
        <p:spPr>
          <a:xfrm>
            <a:off x="1222190" y="1737851"/>
            <a:ext cx="9930182" cy="380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7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3CA66C2-0A9D-DED8-CD5B-AB244962D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CDDA4F-94F6-0E13-2B9D-A6A75D158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675" y="674738"/>
            <a:ext cx="9457004" cy="568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3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6F1B43-70E0-006C-F777-F6E8A2574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D999-0837-635B-B170-EC651A999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Connection Walk Thru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B0992D9-6D5C-153E-0667-956DC6EFF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7460"/>
          <a:stretch>
            <a:fillRect/>
          </a:stretch>
        </p:blipFill>
        <p:spPr>
          <a:xfrm>
            <a:off x="1037836" y="1842318"/>
            <a:ext cx="9856440" cy="366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28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C74B2F1-7F66-F532-02DE-6716AC7C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54C3F78-0E10-82B8-0C61-652D39A19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10" y="711609"/>
            <a:ext cx="9276489" cy="544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61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17E0AB4-E28C-D764-F91E-5FADBC1C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605CE5-8674-B469-38A7-12E88AD8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SERFF Data – Application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4D786-3752-8C91-BBE7-9B26DEE46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Excel</a:t>
            </a:r>
            <a:endParaRPr lang="en-US" sz="40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Access </a:t>
            </a:r>
            <a:endParaRPr lang="en-US" sz="40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571500" indent="-571500"/>
            <a:r>
              <a:rPr lang="en-US" sz="4000" err="1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PowerBI</a:t>
            </a:r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 </a:t>
            </a:r>
            <a:endParaRPr lang="en-US" sz="40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Crystal Reports </a:t>
            </a:r>
            <a:endParaRPr lang="en-US" sz="40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Calibri"/>
                <a:ea typeface="+mn-lt"/>
                <a:cs typeface="+mn-lt"/>
              </a:rPr>
              <a:t>Tableau </a:t>
            </a:r>
            <a:endParaRPr lang="en-US" sz="40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91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99612-3C03-31FA-9BA2-E128C9D62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7F2D-F6E2-DDC2-8F4F-184DFFCD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07" y="977655"/>
            <a:ext cx="10335600" cy="538164"/>
          </a:xfrm>
        </p:spPr>
        <p:txBody>
          <a:bodyPr/>
          <a:lstStyle/>
          <a:p>
            <a:r>
              <a:rPr lang="en-US" dirty="0"/>
              <a:t>Roll-Call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84D45-0C0F-3399-2147-C630CC1EA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507" y="1881553"/>
            <a:ext cx="10335600" cy="4229832"/>
          </a:xfrm>
        </p:spPr>
        <p:txBody>
          <a:bodyPr vert="horz" lIns="0" tIns="0" rIns="0" bIns="0" rtlCol="0" anchor="t">
            <a:noAutofit/>
          </a:bodyPr>
          <a:lstStyle/>
          <a:p>
            <a:pPr marL="252095" lvl="1" indent="0">
              <a:buNone/>
            </a:pPr>
            <a:endParaRPr lang="en-US">
              <a:solidFill>
                <a:srgbClr val="000000"/>
              </a:solidFill>
            </a:endParaRPr>
          </a:p>
          <a:p>
            <a:pPr marL="755650" indent="-251460"/>
            <a:endParaRPr lang="en-US" sz="1600">
              <a:solidFill>
                <a:srgbClr val="1D1C1D"/>
              </a:solidFill>
            </a:endParaRPr>
          </a:p>
          <a:p>
            <a:pPr marL="755650" indent="-251460"/>
            <a:endParaRPr lang="en-US">
              <a:solidFill>
                <a:srgbClr val="1D1C1D"/>
              </a:solidFill>
            </a:endParaRPr>
          </a:p>
          <a:p>
            <a:pPr marL="755650" lvl="2" indent="-251460">
              <a:buFont typeface="Arial" panose="020B0504020202020204" pitchFamily="34" charset="0"/>
              <a:buChar char="•"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C38B-6A39-F829-419A-59FCD4848D48}"/>
              </a:ext>
            </a:extLst>
          </p:cNvPr>
          <p:cNvSpPr txBox="1"/>
          <p:nvPr/>
        </p:nvSpPr>
        <p:spPr>
          <a:xfrm>
            <a:off x="1131793" y="1882587"/>
            <a:ext cx="10542723" cy="2371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ea typeface="+mn-lt"/>
                <a:cs typeface="+mn-lt"/>
              </a:rPr>
              <a:t>• Roll was not verbally called for this meeting due to an issue with the Webex Webinar. Attendance was recorded via the Webex participant panel. </a:t>
            </a:r>
            <a:endParaRPr lang="en-US" dirty="0">
              <a:ea typeface="+mn-lt"/>
              <a:cs typeface="+mn-lt"/>
            </a:endParaRPr>
          </a:p>
          <a:p>
            <a:pPr>
              <a:lnSpc>
                <a:spcPct val="200000"/>
              </a:lnSpc>
            </a:pPr>
            <a:r>
              <a:rPr lang="en-US" sz="2000" dirty="0">
                <a:ea typeface="+mn-lt"/>
                <a:cs typeface="+mn-lt"/>
              </a:rPr>
              <a:t>• Interested parties who called in via phone and wish their attendance to be recorded can email adysart@naic.org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86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CD8DB7-C998-A984-83BE-2DB3C7754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2293FA8-9F19-713D-2361-3692B5E96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060" y="1221474"/>
            <a:ext cx="7708536" cy="529803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0C7218-4450-2BC2-1554-AB22A30C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527" y="682245"/>
            <a:ext cx="10335600" cy="538164"/>
          </a:xfrm>
        </p:spPr>
        <p:txBody>
          <a:bodyPr/>
          <a:lstStyle/>
          <a:p>
            <a:r>
              <a:rPr lang="en-US"/>
              <a:t>SERFF Data – Model and Reporting Objects</a:t>
            </a:r>
          </a:p>
        </p:txBody>
      </p:sp>
    </p:spTree>
    <p:extLst>
      <p:ext uri="{BB962C8B-B14F-4D97-AF65-F5344CB8AC3E}">
        <p14:creationId xmlns:p14="http://schemas.microsoft.com/office/powerpoint/2010/main" val="195607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B59122B-31EA-E7F6-BF36-B87286A77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B84EB9-F4BA-33BF-5DB9-3DDCE5ADF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614006"/>
            <a:ext cx="10335600" cy="538164"/>
          </a:xfrm>
        </p:spPr>
        <p:txBody>
          <a:bodyPr/>
          <a:lstStyle/>
          <a:p>
            <a:r>
              <a:rPr lang="en-US"/>
              <a:t>SERFF Data – Model and Reporting Objects</a:t>
            </a:r>
          </a:p>
        </p:txBody>
      </p:sp>
      <p:pic>
        <p:nvPicPr>
          <p:cNvPr id="4" name="Content Placeholder 3" descr="A close-up of a document&#10;&#10;AI-generated content may be incorrect.">
            <a:extLst>
              <a:ext uri="{FF2B5EF4-FFF2-40B4-BE49-F238E27FC236}">
                <a16:creationId xmlns:a16="http://schemas.microsoft.com/office/drawing/2014/main" id="{3A6A04B8-B0DC-C08A-C7B3-33267912D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389" t="9037" r="3220" b="-124"/>
          <a:stretch>
            <a:fillRect/>
          </a:stretch>
        </p:blipFill>
        <p:spPr>
          <a:xfrm>
            <a:off x="2777205" y="1156993"/>
            <a:ext cx="7628601" cy="535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9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F889B4-B836-2A46-79C5-1315D86B2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CFEAFB-BBB2-0755-2B46-45AEE33F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318" y="562827"/>
            <a:ext cx="10335600" cy="538164"/>
          </a:xfrm>
        </p:spPr>
        <p:txBody>
          <a:bodyPr/>
          <a:lstStyle/>
          <a:p>
            <a:r>
              <a:rPr lang="en-US"/>
              <a:t>SERFF Data – Model and Reporting Objects</a:t>
            </a:r>
          </a:p>
        </p:txBody>
      </p:sp>
      <p:pic>
        <p:nvPicPr>
          <p:cNvPr id="2" name="Content Placeholder 1" descr="A group of blue paper with black text&#10;&#10;AI-generated content may be incorrect.">
            <a:extLst>
              <a:ext uri="{FF2B5EF4-FFF2-40B4-BE49-F238E27FC236}">
                <a16:creationId xmlns:a16="http://schemas.microsoft.com/office/drawing/2014/main" id="{551221EA-ECEE-57D4-3A32-D76ABA50C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442" t="9970" r="-102" b="18155"/>
          <a:stretch>
            <a:fillRect/>
          </a:stretch>
        </p:blipFill>
        <p:spPr>
          <a:xfrm>
            <a:off x="1617194" y="1102056"/>
            <a:ext cx="9186747" cy="49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84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F37BFFA-E8DF-F798-3AC5-8A3C86AE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A8345E-6028-2802-5FF6-D4C4DA13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596946"/>
            <a:ext cx="10335600" cy="538164"/>
          </a:xfrm>
        </p:spPr>
        <p:txBody>
          <a:bodyPr/>
          <a:lstStyle/>
          <a:p>
            <a:r>
              <a:rPr lang="en-US"/>
              <a:t>SERFF Data – Model and Reporting Objects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FB9B81C-A359-B3C2-562F-D3B86EAE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010" t="15179" r="27310" b="27827"/>
          <a:stretch>
            <a:fillRect/>
          </a:stretch>
        </p:blipFill>
        <p:spPr>
          <a:xfrm>
            <a:off x="2094865" y="1136176"/>
            <a:ext cx="7212473" cy="47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63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CE630B-09AA-A140-BC7A-C359FC9A3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0C0DA4-AA1B-290C-859B-F69C42CB0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Snowflake State Share - SERFF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E21BA-0B95-EAAC-967B-7D5EDFFAF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Avenir Next LT Pro"/>
                <a:ea typeface="Calibri"/>
                <a:cs typeface="Calibri"/>
              </a:rPr>
              <a:t>Do you want to get started with Snowflake?</a:t>
            </a:r>
            <a:endParaRPr lang="en-US"/>
          </a:p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Avenir Next LT Pro"/>
                <a:ea typeface="Calibri"/>
                <a:cs typeface="Calibri"/>
              </a:rPr>
              <a:t>Do you have reporting needs that Snowflake can help meet?</a:t>
            </a:r>
          </a:p>
          <a:p>
            <a:pPr marL="571500" indent="-571500"/>
            <a:endParaRPr lang="en-US" sz="4000">
              <a:solidFill>
                <a:srgbClr val="1D1C1D"/>
              </a:solidFill>
              <a:highlight>
                <a:srgbClr val="F8F8F8"/>
              </a:highlight>
              <a:latin typeface="Avenir Next LT Pro"/>
              <a:ea typeface="Calibri"/>
              <a:cs typeface="Calibri"/>
            </a:endParaRPr>
          </a:p>
          <a:p>
            <a:pPr marL="571500" indent="-571500"/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Avenir Next LT Pro"/>
                <a:ea typeface="Calibri"/>
                <a:cs typeface="Calibri"/>
              </a:rPr>
              <a:t>Let us help!!</a:t>
            </a:r>
          </a:p>
        </p:txBody>
      </p:sp>
    </p:spTree>
    <p:extLst>
      <p:ext uri="{BB962C8B-B14F-4D97-AF65-F5344CB8AC3E}">
        <p14:creationId xmlns:p14="http://schemas.microsoft.com/office/powerpoint/2010/main" val="1933666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6C6676C-83A4-4652-A5E7-2EB5767A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6EECDE-1CB0-6FB9-E83F-38E39954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Snowflake State Share - SERFF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04FD6-690F-DDE9-FA95-43626F61E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latin typeface="Avenir Next LT Pro"/>
                <a:ea typeface="Calibri"/>
                <a:cs typeface="Calibri"/>
              </a:rPr>
              <a:t>Contact: </a:t>
            </a:r>
            <a:endParaRPr lang="en-US" sz="4000">
              <a:solidFill>
                <a:srgbClr val="1D1C1D"/>
              </a:solidFill>
              <a:highlight>
                <a:srgbClr val="F8F8F8"/>
              </a:highlight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4000">
                <a:solidFill>
                  <a:srgbClr val="1D1C1D"/>
                </a:solidFill>
                <a:highlight>
                  <a:srgbClr val="F8F8F8"/>
                </a:highlight>
                <a:ea typeface="+mn-lt"/>
                <a:cs typeface="+mn-lt"/>
              </a:rPr>
              <a:t>serffmodernizationquestions@naic.org</a:t>
            </a:r>
            <a:endParaRPr lang="en-US" sz="4000">
              <a:solidFill>
                <a:srgbClr val="1D1C1D"/>
              </a:solidFill>
              <a:highlight>
                <a:srgbClr val="F8F8F8"/>
              </a:highlight>
              <a:latin typeface="Avenir Next LT Pro"/>
              <a:ea typeface="Calibri"/>
              <a:cs typeface="Calibri"/>
            </a:endParaRPr>
          </a:p>
          <a:p>
            <a:pPr marL="571500" indent="-571500"/>
            <a:endParaRPr lang="en-US" sz="4000">
              <a:solidFill>
                <a:srgbClr val="1D1C1D"/>
              </a:solidFill>
              <a:highlight>
                <a:srgbClr val="F8F8F8"/>
              </a:highlight>
              <a:latin typeface="Avenir Next LT Pro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829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7C40A-679D-68F5-2833-40D42AD3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968" y="909270"/>
            <a:ext cx="10335600" cy="538164"/>
          </a:xfrm>
        </p:spPr>
        <p:txBody>
          <a:bodyPr/>
          <a:lstStyle/>
          <a:p>
            <a:r>
              <a:rPr lang="en-US"/>
              <a:t>2026 Meeting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FE342-A1B3-4C43-5336-18201C892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968" y="1871784"/>
            <a:ext cx="10335600" cy="4376371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dirty="0">
                <a:latin typeface="Avenir Next LT Pro"/>
              </a:rPr>
              <a:t>February 25</a:t>
            </a:r>
            <a:endParaRPr lang="en-US" dirty="0"/>
          </a:p>
          <a:p>
            <a:pPr marL="251460" indent="-251460"/>
            <a:r>
              <a:rPr lang="en-US" dirty="0">
                <a:latin typeface="Avenir Next LT Pro"/>
              </a:rPr>
              <a:t>March 31</a:t>
            </a:r>
          </a:p>
          <a:p>
            <a:pPr marL="251460" indent="-251460"/>
            <a:r>
              <a:rPr lang="en-US" dirty="0">
                <a:latin typeface="Avenir Next LT Pro"/>
              </a:rPr>
              <a:t>April 22</a:t>
            </a:r>
          </a:p>
          <a:p>
            <a:pPr marL="251460" indent="-251460"/>
            <a:r>
              <a:rPr lang="en-US" dirty="0">
                <a:latin typeface="Avenir Next LT Pro"/>
              </a:rPr>
              <a:t>May 27</a:t>
            </a:r>
          </a:p>
          <a:p>
            <a:pPr marL="251460" indent="-251460"/>
            <a:r>
              <a:rPr lang="en-US" dirty="0">
                <a:latin typeface="Avenir Next LT Pro"/>
              </a:rPr>
              <a:t>June 24</a:t>
            </a:r>
          </a:p>
          <a:p>
            <a:pPr marL="251460" indent="-251460"/>
            <a:r>
              <a:rPr lang="en-US" dirty="0">
                <a:latin typeface="Avenir Next LT Pro"/>
              </a:rPr>
              <a:t>July 22</a:t>
            </a:r>
          </a:p>
          <a:p>
            <a:pPr marL="251460" indent="-251460"/>
            <a:r>
              <a:rPr lang="en-US" dirty="0">
                <a:latin typeface="Avenir Next LT Pro"/>
              </a:rPr>
              <a:t>August 26</a:t>
            </a:r>
          </a:p>
          <a:p>
            <a:pPr marL="251460" indent="-251460"/>
            <a:r>
              <a:rPr lang="en-US" dirty="0">
                <a:latin typeface="Avenir Next LT Pro"/>
              </a:rPr>
              <a:t>September 23</a:t>
            </a:r>
          </a:p>
          <a:p>
            <a:pPr marL="251460" indent="-251460"/>
            <a:r>
              <a:rPr lang="en-US" dirty="0">
                <a:latin typeface="Avenir Next LT Pro"/>
              </a:rPr>
              <a:t>October 28</a:t>
            </a:r>
          </a:p>
          <a:p>
            <a:pPr marL="251460" indent="-251460"/>
            <a:r>
              <a:rPr lang="en-US" dirty="0">
                <a:latin typeface="Avenir Next LT Pro"/>
              </a:rPr>
              <a:t>November 18</a:t>
            </a:r>
          </a:p>
          <a:p>
            <a:pPr marL="251460" indent="-251460"/>
            <a:r>
              <a:rPr lang="en-US" dirty="0">
                <a:latin typeface="Avenir Next LT Pro"/>
              </a:rPr>
              <a:t>December 16</a:t>
            </a:r>
          </a:p>
          <a:p>
            <a:pPr marL="251460" indent="-251460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75E9C-A9BE-2B2A-2647-F5D66026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1/29/2026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18665-D0CD-81BF-30FD-3BD985C2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14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EE81F-4F6E-7361-E593-422739EAC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C1EA-DC9A-EF01-F95F-4AB930D983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7613" y="772528"/>
            <a:ext cx="10336212" cy="2397124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A9A2F-5B6D-6533-294B-5ECEC12A3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r>
              <a:rPr lang="en-US"/>
              <a:t>serffmodernizationquestions@naic.org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CA378-98C6-2E89-B8EA-B22211FE670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ADD9D6-05DB-6EC7-7814-B9953389BD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3386-2748-88DE-1137-B1005E4443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54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 descr="A close-up of a checklist&#10;&#10;AI-generated content may be incorrect.">
            <a:extLst>
              <a:ext uri="{FF2B5EF4-FFF2-40B4-BE49-F238E27FC236}">
                <a16:creationId xmlns:a16="http://schemas.microsoft.com/office/drawing/2014/main" id="{6626013A-8AB0-DB4B-DA5F-75C820CFBC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014" r="25014"/>
          <a:stretch/>
        </p:blipFill>
        <p:spPr>
          <a:xfrm>
            <a:off x="699930" y="560294"/>
            <a:ext cx="4405308" cy="54286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C01D-2261-8B17-5164-E7C0D76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5999" y="1116000"/>
            <a:ext cx="5397825" cy="538164"/>
          </a:xfrm>
        </p:spPr>
        <p:txBody>
          <a:bodyPr vert="horz" lIns="0" tIns="0" rIns="0" bIns="0" rtlCol="0" anchor="b">
            <a:normAutofit/>
          </a:bodyPr>
          <a:lstStyle/>
          <a:p>
            <a:pPr marL="251460" indent="-251460"/>
            <a:r>
              <a:rPr lang="en-US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62DDD-0EE0-99F9-5AF3-1EC9AE9E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5999" y="2057399"/>
            <a:ext cx="5397825" cy="3819525"/>
          </a:xfrm>
        </p:spPr>
        <p:txBody>
          <a:bodyPr vert="horz" lIns="0" tIns="0" rIns="0" bIns="0" rtlCol="0" anchor="t">
            <a:normAutofit/>
          </a:bodyPr>
          <a:lstStyle/>
          <a:p>
            <a:pPr marL="251460" indent="-251460">
              <a:lnSpc>
                <a:spcPct val="200000"/>
              </a:lnSpc>
            </a:pPr>
            <a:r>
              <a:rPr lang="en-US"/>
              <a:t>Development Update</a:t>
            </a:r>
          </a:p>
          <a:p>
            <a:pPr marL="251460" indent="-251460">
              <a:lnSpc>
                <a:spcPct val="200000"/>
              </a:lnSpc>
            </a:pPr>
            <a:r>
              <a:rPr lang="en-US"/>
              <a:t>Okta Implementation Update</a:t>
            </a:r>
          </a:p>
          <a:p>
            <a:pPr marL="251460" indent="-251460">
              <a:lnSpc>
                <a:spcPct val="200000"/>
              </a:lnSpc>
            </a:pPr>
            <a:r>
              <a:rPr lang="en-US"/>
              <a:t>Open Q&amp;A</a:t>
            </a:r>
          </a:p>
          <a:p>
            <a:pPr marL="251460" indent="-251460">
              <a:lnSpc>
                <a:spcPct val="200000"/>
              </a:lnSpc>
            </a:pPr>
            <a:r>
              <a:rPr lang="en-US"/>
              <a:t>State Topic - </a:t>
            </a:r>
            <a:r>
              <a:rPr lang="en-US" err="1"/>
              <a:t>Adhoc</a:t>
            </a:r>
            <a:r>
              <a:rPr lang="en-US"/>
              <a:t> Reporting</a:t>
            </a:r>
          </a:p>
          <a:p>
            <a:pPr marL="0" indent="0">
              <a:lnSpc>
                <a:spcPct val="200000"/>
              </a:lnSpc>
              <a:buNone/>
            </a:pPr>
            <a:endParaRPr lang="en-US"/>
          </a:p>
          <a:p>
            <a:pPr marL="251460" indent="-25146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58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E59AC-7A7E-37F8-ED9A-7E33D1E01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A7191-E314-AB46-2095-B9E8E5CE4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/>
              <a:t>Development Update</a:t>
            </a:r>
            <a:br>
              <a:rPr lang="en-US"/>
            </a:br>
            <a:endParaRPr lang="en-US" sz="2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FE4D58-8129-DE0F-A0B0-69EBA2C64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680B9-E93A-2030-3F36-C73A17412E1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945F0-217D-8041-EFA4-0889CEBEEB6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54303-EF8C-441F-DEF3-C39923F7DD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56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09304-B9E9-FCAD-8B1E-151358C8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76D12-3576-C03A-6839-1ED9729EB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Performance Optimization</a:t>
            </a:r>
          </a:p>
          <a:p>
            <a:pPr marL="251460" indent="-251460"/>
            <a:r>
              <a:rPr lang="en-US"/>
              <a:t>Quick Wins: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/>
              <a:t>Amendment views default to schedule items with open compliance issues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/>
              <a:t>Find Filings: Saved Searches, Company Name column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/>
              <a:t>Declined Compliance Issues: Reviewer decline comment will now display in the task body</a:t>
            </a:r>
          </a:p>
          <a:p>
            <a:pPr marL="251460" indent="-251460"/>
            <a:r>
              <a:rPr lang="en-US"/>
              <a:t>Upcoming: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/>
              <a:t>More Find Filing improvements</a:t>
            </a:r>
          </a:p>
          <a:p>
            <a:pPr marL="503555" lvl="1" indent="-251460">
              <a:buFont typeface="Courier New" panose="020B0504020202020204" pitchFamily="34" charset="0"/>
              <a:buChar char="o"/>
            </a:pPr>
            <a:r>
              <a:rPr lang="en-US"/>
              <a:t>Moving the instance switcher</a:t>
            </a:r>
          </a:p>
          <a:p>
            <a:pPr marL="251460" indent="-251460"/>
            <a:r>
              <a:rPr lang="en-US"/>
              <a:t>More updates next month</a:t>
            </a:r>
          </a:p>
        </p:txBody>
      </p:sp>
    </p:spTree>
    <p:extLst>
      <p:ext uri="{BB962C8B-B14F-4D97-AF65-F5344CB8AC3E}">
        <p14:creationId xmlns:p14="http://schemas.microsoft.com/office/powerpoint/2010/main" val="3722709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9E8F-A425-6FCE-0CDF-14713385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D27E-D2FE-1588-95AF-321097AC5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459" y="1824652"/>
            <a:ext cx="10336212" cy="2397124"/>
          </a:xfrm>
        </p:spPr>
        <p:txBody>
          <a:bodyPr/>
          <a:lstStyle/>
          <a:p>
            <a:pPr algn="ctr"/>
            <a:r>
              <a:rPr lang="en-US"/>
              <a:t>SERFF's Okta Implementation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84205-1181-5155-F524-3389B93B0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7612" y="3227496"/>
            <a:ext cx="10336213" cy="1655762"/>
          </a:xfrm>
        </p:spPr>
        <p:txBody>
          <a:bodyPr vert="horz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1FF69-9199-E114-CEF1-759EB4F17F3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8B14B-82F8-09CC-34BB-81B196B9A7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EECB6-B4FC-EEA8-3DF4-D507E9BACA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3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3B19D-7DBF-8704-CACD-852DD7576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6CB0-104E-2125-2679-642E0401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SERFF's Transition to Okta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33E9186-24D4-DE74-29B2-B8FD86F662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914987"/>
              </p:ext>
            </p:extLst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982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A490-A2BC-CAE7-59D1-768FA987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What is Okta?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5C7FBF6-431D-D4C7-90F0-6A680A5D7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61405"/>
              </p:ext>
            </p:extLst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9168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C5C2-D15F-A57A-C76E-038A43E0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What Happens Next?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CF338CD1-39AD-CEDF-56FE-05C505A9A0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671613"/>
              </p:ext>
            </p:extLst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8636085"/>
      </p:ext>
    </p:extLst>
  </p:cSld>
  <p:clrMapOvr>
    <a:masterClrMapping/>
  </p:clrMapOvr>
</p:sld>
</file>

<file path=ppt/theme/theme1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Type xmlns="ab0a68de-8067-4d02-b9a9-3471864b92a1">Meeting Presentation</ItemType>
    <Year xmlns="ab0a68de-8067-4d02-b9a9-3471864b92a1">2025</Yea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9D06FD1E248E4F969FAA4108632602" ma:contentTypeVersion="8" ma:contentTypeDescription="Create a new document." ma:contentTypeScope="" ma:versionID="e3e701bdb38939a74ec8d1db40a40c79">
  <xsd:schema xmlns:xsd="http://www.w3.org/2001/XMLSchema" xmlns:xs="http://www.w3.org/2001/XMLSchema" xmlns:p="http://schemas.microsoft.com/office/2006/metadata/properties" xmlns:ns2="ab0a68de-8067-4d02-b9a9-3471864b92a1" xmlns:ns3="f933e4e2-b1ab-4be3-bd5b-27fe7816f9f4" targetNamespace="http://schemas.microsoft.com/office/2006/metadata/properties" ma:root="true" ma:fieldsID="e8c6f251faf623910344ede5daeb5add" ns2:_="" ns3:_="">
    <xsd:import namespace="ab0a68de-8067-4d02-b9a9-3471864b92a1"/>
    <xsd:import namespace="f933e4e2-b1ab-4be3-bd5b-27fe7816f9f4"/>
    <xsd:element name="properties">
      <xsd:complexType>
        <xsd:sequence>
          <xsd:element name="documentManagement">
            <xsd:complexType>
              <xsd:all>
                <xsd:element ref="ns2:ItemTyp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Yea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a68de-8067-4d02-b9a9-3471864b92a1" elementFormDefault="qualified">
    <xsd:import namespace="http://schemas.microsoft.com/office/2006/documentManagement/types"/>
    <xsd:import namespace="http://schemas.microsoft.com/office/infopath/2007/PartnerControls"/>
    <xsd:element name="ItemType" ma:index="8" nillable="true" ma:displayName="Item Type" ma:format="Dropdown" ma:internalName="ItemType">
      <xsd:simpleType>
        <xsd:restriction base="dms:Choice">
          <xsd:enumeration value="Meeting Agenda"/>
          <xsd:enumeration value="Meeting Presentation"/>
          <xsd:enumeration value="Meeting Summary"/>
          <xsd:enumeration value="Meeting Recording"/>
          <xsd:enumeration value="SERFF Modernization"/>
          <xsd:enumeration value="Roll Call"/>
          <xsd:enumeration value="Procedures"/>
          <xsd:enumeration value="Membership Turnover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Year" ma:index="13" nillable="true" ma:displayName="Year" ma:description="Items that are connected to a specific year" ma:format="Dropdown" ma:internalName="Year">
      <xsd:simpleType>
        <xsd:restriction base="dms:Choice">
          <xsd:enumeration value="2021"/>
          <xsd:enumeration value="2022"/>
          <xsd:enumeration value="2023"/>
          <xsd:enumeration value="2024"/>
          <xsd:enumeration value="202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33e4e2-b1ab-4be3-bd5b-27fe7816f9f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slideVersion":1,"isValidatorEnabled":false,"isLocked":false,"elementsMetadata":[],"slideId":"637608192631259876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0E4AA50D-82B8-4483-9A15-87DBDD517E0D}">
  <ds:schemaRefs>
    <ds:schemaRef ds:uri="ab0a68de-8067-4d02-b9a9-3471864b92a1"/>
    <ds:schemaRef ds:uri="f933e4e2-b1ab-4be3-bd5b-27fe7816f9f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7742CB1-9194-4FC2-8E5A-954E7FF34B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8B4FE7-7196-42A9-B33A-20C19B961B61}">
  <ds:schemaRefs>
    <ds:schemaRef ds:uri="ab0a68de-8067-4d02-b9a9-3471864b92a1"/>
    <ds:schemaRef ds:uri="f933e4e2-b1ab-4be3-bd5b-27fe7816f9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D1554F6B-DC5E-4BA5-A134-B14B6A3AE002}">
  <ds:schemaRefs/>
</ds:datastoreItem>
</file>

<file path=customXml/itemProps5.xml><?xml version="1.0" encoding="utf-8"?>
<ds:datastoreItem xmlns:ds="http://schemas.openxmlformats.org/officeDocument/2006/customXml" ds:itemID="{D2C3A0A5-E845-4A19-A39A-784C83FB77C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2</Notes>
  <HiddenSlides>14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NAIC Generic</vt:lpstr>
      <vt:lpstr>NAIC Generic</vt:lpstr>
      <vt:lpstr>PowerPoint Presentation</vt:lpstr>
      <vt:lpstr>Roll-Call</vt:lpstr>
      <vt:lpstr>Agenda</vt:lpstr>
      <vt:lpstr>Development Update </vt:lpstr>
      <vt:lpstr>Development Update</vt:lpstr>
      <vt:lpstr>SERFF's Okta Implementation</vt:lpstr>
      <vt:lpstr>SERFF's Transition to Okta</vt:lpstr>
      <vt:lpstr>What is Okta?</vt:lpstr>
      <vt:lpstr>What Happens Next?</vt:lpstr>
      <vt:lpstr>Open Q&amp;A (Menti)</vt:lpstr>
      <vt:lpstr>PowerPoint Presentation</vt:lpstr>
      <vt:lpstr>Adhoc Reporting –  State Only</vt:lpstr>
      <vt:lpstr>Snowflake State Shared Account - SERFF</vt:lpstr>
      <vt:lpstr>User Connection Walk Thru</vt:lpstr>
      <vt:lpstr>User Connection Walk Thru</vt:lpstr>
      <vt:lpstr>PowerPoint Presentation</vt:lpstr>
      <vt:lpstr>User Connection Walk Thru</vt:lpstr>
      <vt:lpstr>PowerPoint Presentation</vt:lpstr>
      <vt:lpstr>SERFF Data – Application Connections</vt:lpstr>
      <vt:lpstr>SERFF Data – Model and Reporting Objects</vt:lpstr>
      <vt:lpstr>SERFF Data – Model and Reporting Objects</vt:lpstr>
      <vt:lpstr>SERFF Data – Model and Reporting Objects</vt:lpstr>
      <vt:lpstr>SERFF Data – Model and Reporting Objects</vt:lpstr>
      <vt:lpstr>Snowflake State Share - SERFF</vt:lpstr>
      <vt:lpstr>Snowflake State Share - SERFF</vt:lpstr>
      <vt:lpstr>2026 Meeting Dates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34</cp:revision>
  <dcterms:created xsi:type="dcterms:W3CDTF">2025-04-02T13:31:57Z</dcterms:created>
  <dcterms:modified xsi:type="dcterms:W3CDTF">2026-01-29T19:46:00Z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0x010100E39D06FD1E248E4F969FAA4108632602</vt:lpwstr>
  </property>
</Properties>
</file>